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72" r:id="rId1"/>
  </p:sldMasterIdLst>
  <p:notesMasterIdLst>
    <p:notesMasterId r:id="rId30"/>
  </p:notesMasterIdLst>
  <p:sldIdLst>
    <p:sldId id="256" r:id="rId2"/>
    <p:sldId id="274" r:id="rId3"/>
    <p:sldId id="259" r:id="rId4"/>
    <p:sldId id="260" r:id="rId5"/>
    <p:sldId id="301" r:id="rId6"/>
    <p:sldId id="305" r:id="rId7"/>
    <p:sldId id="306" r:id="rId8"/>
    <p:sldId id="275" r:id="rId9"/>
    <p:sldId id="302" r:id="rId10"/>
    <p:sldId id="287" r:id="rId11"/>
    <p:sldId id="308" r:id="rId12"/>
    <p:sldId id="277" r:id="rId13"/>
    <p:sldId id="276" r:id="rId14"/>
    <p:sldId id="278" r:id="rId15"/>
    <p:sldId id="279" r:id="rId16"/>
    <p:sldId id="283" r:id="rId17"/>
    <p:sldId id="284" r:id="rId18"/>
    <p:sldId id="285" r:id="rId19"/>
    <p:sldId id="286" r:id="rId20"/>
    <p:sldId id="266" r:id="rId21"/>
    <p:sldId id="271" r:id="rId22"/>
    <p:sldId id="269" r:id="rId23"/>
    <p:sldId id="289" r:id="rId24"/>
    <p:sldId id="307" r:id="rId25"/>
    <p:sldId id="270" r:id="rId26"/>
    <p:sldId id="272" r:id="rId27"/>
    <p:sldId id="273" r:id="rId28"/>
    <p:sldId id="298"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K.Farrell" initials="KJF" lastIdx="7" clrIdx="6">
    <p:extLst/>
  </p:cmAuthor>
  <p:cmAuthor id="1" name="Farrell, Kaitlin" initials="FK" lastIdx="6" clrIdx="0">
    <p:extLst/>
  </p:cmAuthor>
  <p:cmAuthor id="8" name="K. Farrell" initials="KJF" lastIdx="11" clrIdx="7">
    <p:extLst/>
  </p:cmAuthor>
  <p:cmAuthor id="2" name="Cayelan C. Carey" initials="CCC" lastIdx="56" clrIdx="1">
    <p:extLst/>
  </p:cmAuthor>
  <p:cmAuthor id="3" name="Cayelan C. Carey" initials="CCC [2]" lastIdx="1" clrIdx="2">
    <p:extLst/>
  </p:cmAuthor>
  <p:cmAuthor id="4" name="Cayelan C. Carey" initials="CCC [3]" lastIdx="1" clrIdx="3">
    <p:extLst/>
  </p:cmAuthor>
  <p:cmAuthor id="5" name="Cayelan C. Carey" initials="CCC [4]" lastIdx="1" clrIdx="4">
    <p:extLst/>
  </p:cmAuthor>
  <p:cmAuthor id="6" name="Cayelan C. Carey" initials="CCC [5]" lastIdx="1"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66"/>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96" autoAdjust="0"/>
    <p:restoredTop sz="64369" autoAdjust="0"/>
  </p:normalViewPr>
  <p:slideViewPr>
    <p:cSldViewPr snapToGrid="0" snapToObjects="1">
      <p:cViewPr varScale="1">
        <p:scale>
          <a:sx n="55" d="100"/>
          <a:sy n="55" d="100"/>
        </p:scale>
        <p:origin x="2406" y="6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AD5E7E-5A56-4EF6-B275-4418C0D70E4E}" type="datetimeFigureOut">
              <a:rPr lang="en-US" smtClean="0"/>
              <a:t>11/19/18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6223A8-58DE-49DC-9245-9F9544461F34}" type="slidenum">
              <a:rPr lang="en-US" smtClean="0"/>
              <a:t>‹#›</a:t>
            </a:fld>
            <a:endParaRPr lang="en-US"/>
          </a:p>
        </p:txBody>
      </p:sp>
    </p:spTree>
    <p:extLst>
      <p:ext uri="{BB962C8B-B14F-4D97-AF65-F5344CB8AC3E}">
        <p14:creationId xmlns:p14="http://schemas.microsoft.com/office/powerpoint/2010/main" val="1680914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Welcome the students to class. It might be helpful to go around the room and briefly discuss if anyone has experience programming or modeling. The point of this is to emphasize that most students are likely novices, and that asking lots of questions is ok because their peers are novices as well.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It is really important at this point to emphasize that there will be lots of new material covered during this module, and that going slowly and asking for help is very much encouraged!</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We generally try</a:t>
            </a:r>
            <a:r>
              <a:rPr lang="en-US" sz="1200" kern="1200" baseline="0" dirty="0">
                <a:solidFill>
                  <a:schemeClr val="tx1"/>
                </a:solidFill>
                <a:effectLst/>
                <a:latin typeface="+mn-lt"/>
                <a:ea typeface="+mn-ea"/>
                <a:cs typeface="+mn-cs"/>
              </a:rPr>
              <a:t> to organize the classroom so that students with similar operating systems (e.g., Mac vs PC) can work together; this module asks students to work in pairs.</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66223A8-58DE-49DC-9245-9F9544461F34}" type="slidenum">
              <a:rPr lang="en-US" smtClean="0"/>
              <a:t>1</a:t>
            </a:fld>
            <a:endParaRPr lang="en-US" dirty="0"/>
          </a:p>
        </p:txBody>
      </p:sp>
    </p:spTree>
    <p:extLst>
      <p:ext uri="{BB962C8B-B14F-4D97-AF65-F5344CB8AC3E}">
        <p14:creationId xmlns:p14="http://schemas.microsoft.com/office/powerpoint/2010/main" val="20483581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baseline="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66223A8-58DE-49DC-9245-9F9544461F34}" type="slidenum">
              <a:rPr lang="en-US" smtClean="0"/>
              <a:t>10</a:t>
            </a:fld>
            <a:endParaRPr lang="en-US"/>
          </a:p>
        </p:txBody>
      </p:sp>
    </p:spTree>
    <p:extLst>
      <p:ext uri="{BB962C8B-B14F-4D97-AF65-F5344CB8AC3E}">
        <p14:creationId xmlns:p14="http://schemas.microsoft.com/office/powerpoint/2010/main" val="1526997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8020EE3-0E66-7545-AD0E-C93C74C0187D}" type="slidenum">
              <a:rPr lang="en-US" smtClean="0"/>
              <a:t>12</a:t>
            </a:fld>
            <a:endParaRPr lang="en-US"/>
          </a:p>
        </p:txBody>
      </p:sp>
    </p:spTree>
    <p:extLst>
      <p:ext uri="{BB962C8B-B14F-4D97-AF65-F5344CB8AC3E}">
        <p14:creationId xmlns:p14="http://schemas.microsoft.com/office/powerpoint/2010/main" val="1586614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To study the effects of drivers across scales, researchers use models, because it is impossible to manipulate factors such as solar</a:t>
            </a:r>
            <a:r>
              <a:rPr lang="en-US" sz="1200" kern="1200" baseline="0" dirty="0">
                <a:solidFill>
                  <a:schemeClr val="tx1"/>
                </a:solidFill>
                <a:effectLst/>
                <a:latin typeface="+mn-lt"/>
                <a:ea typeface="+mn-ea"/>
                <a:cs typeface="+mn-cs"/>
              </a:rPr>
              <a:t> radiation, air temperatures, and inflowing </a:t>
            </a:r>
            <a:r>
              <a:rPr lang="en-US" sz="1200" kern="1200" baseline="0" dirty="0" err="1">
                <a:solidFill>
                  <a:schemeClr val="tx1"/>
                </a:solidFill>
                <a:effectLst/>
                <a:latin typeface="+mn-lt"/>
                <a:ea typeface="+mn-ea"/>
                <a:cs typeface="+mn-cs"/>
              </a:rPr>
              <a:t>streamwater</a:t>
            </a:r>
            <a:r>
              <a:rPr lang="en-US" sz="1200" kern="1200" baseline="0" dirty="0">
                <a:solidFill>
                  <a:schemeClr val="tx1"/>
                </a:solidFill>
                <a:effectLst/>
                <a:latin typeface="+mn-lt"/>
                <a:ea typeface="+mn-ea"/>
                <a:cs typeface="+mn-cs"/>
              </a:rPr>
              <a:t> temperatures </a:t>
            </a:r>
            <a:r>
              <a:rPr lang="en-US" sz="1200" kern="1200" dirty="0">
                <a:solidFill>
                  <a:schemeClr val="tx1"/>
                </a:solidFill>
                <a:effectLst/>
                <a:latin typeface="+mn-lt"/>
                <a:ea typeface="+mn-ea"/>
                <a:cs typeface="+mn-cs"/>
              </a:rPr>
              <a:t>on real-world</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lakes at the whole-lake scale in a controlled way.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However, simulation modeling allows us to test how changes in drivers alter lake temperatures and ice cover</a:t>
            </a:r>
            <a:r>
              <a:rPr lang="en-US" sz="1200" kern="1200" baseline="0" dirty="0">
                <a:solidFill>
                  <a:schemeClr val="tx1"/>
                </a:solidFill>
                <a:effectLst/>
                <a:latin typeface="+mn-lt"/>
                <a:ea typeface="+mn-ea"/>
                <a:cs typeface="+mn-cs"/>
              </a:rPr>
              <a:t>. Simulation models allow us to manipulate weather to simulate an El Nino event, and to test how the response of lake temperature to an El Nino event differs across multiple lakes.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8020EE3-0E66-7545-AD0E-C93C74C0187D}" type="slidenum">
              <a:rPr lang="en-US" smtClean="0"/>
              <a:t>13</a:t>
            </a:fld>
            <a:endParaRPr lang="en-US"/>
          </a:p>
        </p:txBody>
      </p:sp>
    </p:spTree>
    <p:extLst>
      <p:ext uri="{BB962C8B-B14F-4D97-AF65-F5344CB8AC3E}">
        <p14:creationId xmlns:p14="http://schemas.microsoft.com/office/powerpoint/2010/main" val="1415722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 simulation model we are going to use is GLM (the General Lake Model), which we can use to simulate changes in lake stratification, mixing, and surface heating and cooling.</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GLM was developed in 2012 as an open-source model by researchers in GLEON, the Global Lakes Ecological Observatory Network. </a:t>
            </a:r>
          </a:p>
        </p:txBody>
      </p:sp>
      <p:sp>
        <p:nvSpPr>
          <p:cNvPr id="4" name="Slide Number Placeholder 3"/>
          <p:cNvSpPr>
            <a:spLocks noGrp="1"/>
          </p:cNvSpPr>
          <p:nvPr>
            <p:ph type="sldNum" sz="quarter" idx="10"/>
          </p:nvPr>
        </p:nvSpPr>
        <p:spPr/>
        <p:txBody>
          <a:bodyPr/>
          <a:lstStyle/>
          <a:p>
            <a:fld id="{58020EE3-0E66-7545-AD0E-C93C74C0187D}" type="slidenum">
              <a:rPr lang="en-US" smtClean="0"/>
              <a:t>14</a:t>
            </a:fld>
            <a:endParaRPr lang="en-US"/>
          </a:p>
        </p:txBody>
      </p:sp>
    </p:spTree>
    <p:extLst>
      <p:ext uri="{BB962C8B-B14F-4D97-AF65-F5344CB8AC3E}">
        <p14:creationId xmlns:p14="http://schemas.microsoft.com/office/powerpoint/2010/main" val="1156809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GLM is a lake physics model, which uses climate forcing data as input (e.g., inflows, snow, wind, temperature, humidity, radiation) and models lake thermal structure, with lake temperature</a:t>
            </a:r>
            <a:r>
              <a:rPr lang="en-US" sz="1200" kern="1200" baseline="0">
                <a:solidFill>
                  <a:schemeClr val="tx1"/>
                </a:solidFill>
                <a:effectLst/>
                <a:latin typeface="+mn-lt"/>
                <a:ea typeface="+mn-ea"/>
                <a:cs typeface="+mn-cs"/>
              </a:rPr>
              <a:t> profiles</a:t>
            </a:r>
            <a:r>
              <a:rPr lang="en-US" sz="1200" kern="1200">
                <a:solidFill>
                  <a:schemeClr val="tx1"/>
                </a:solidFill>
                <a:effectLst/>
                <a:latin typeface="+mn-lt"/>
                <a:ea typeface="+mn-ea"/>
                <a:cs typeface="+mn-cs"/>
              </a:rPr>
              <a:t> as output. </a:t>
            </a:r>
          </a:p>
        </p:txBody>
      </p:sp>
      <p:sp>
        <p:nvSpPr>
          <p:cNvPr id="4" name="Slide Number Placeholder 3"/>
          <p:cNvSpPr>
            <a:spLocks noGrp="1"/>
          </p:cNvSpPr>
          <p:nvPr>
            <p:ph type="sldNum" sz="quarter" idx="10"/>
          </p:nvPr>
        </p:nvSpPr>
        <p:spPr/>
        <p:txBody>
          <a:bodyPr/>
          <a:lstStyle/>
          <a:p>
            <a:fld id="{58020EE3-0E66-7545-AD0E-C93C74C0187D}" type="slidenum">
              <a:rPr lang="en-US" smtClean="0"/>
              <a:t>15</a:t>
            </a:fld>
            <a:endParaRPr lang="en-US"/>
          </a:p>
        </p:txBody>
      </p:sp>
    </p:spTree>
    <p:extLst>
      <p:ext uri="{BB962C8B-B14F-4D97-AF65-F5344CB8AC3E}">
        <p14:creationId xmlns:p14="http://schemas.microsoft.com/office/powerpoint/2010/main" val="864214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GLM requires a separate folder/directory on each student’s laptop, which will be downloaded as an RStudio project. </a:t>
            </a:r>
          </a:p>
          <a:p>
            <a:pPr lvl="0"/>
            <a:r>
              <a:rPr lang="en-US" sz="1200" kern="1200" dirty="0">
                <a:solidFill>
                  <a:schemeClr val="tx1"/>
                </a:solidFill>
                <a:effectLst/>
                <a:latin typeface="+mn-lt"/>
                <a:ea typeface="+mn-ea"/>
                <a:cs typeface="+mn-cs"/>
              </a:rPr>
              <a:t>Within this folder will be: </a:t>
            </a:r>
          </a:p>
          <a:p>
            <a:pPr lvl="0"/>
            <a:r>
              <a:rPr lang="en-US" sz="1200" kern="1200" dirty="0">
                <a:solidFill>
                  <a:schemeClr val="tx1"/>
                </a:solidFill>
                <a:effectLst/>
                <a:latin typeface="+mn-lt"/>
                <a:ea typeface="+mn-ea"/>
                <a:cs typeface="+mn-cs"/>
              </a:rPr>
              <a:t>1) A CSV (comma-separated values) file that has the climate driver data (also referred to as a ‘met’ file; or a file with the meteorological data. We call this ’met_hourly.CSV’), </a:t>
            </a:r>
          </a:p>
          <a:p>
            <a:pPr lvl="0"/>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2) An .nml file, which can be opened as a text file, and acts as a master script to the GLM model (it contains parameters for how the model should work, and tells the model basic information about the lake, such as depth, latitude, time period of the simulation, etc.), and </a:t>
            </a:r>
          </a:p>
          <a:p>
            <a:pPr lvl="0"/>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3) inflow/outflow CSV files that specify the temperature</a:t>
            </a:r>
            <a:r>
              <a:rPr lang="en-US" sz="1200" kern="1200" baseline="0" dirty="0">
                <a:solidFill>
                  <a:schemeClr val="tx1"/>
                </a:solidFill>
                <a:effectLst/>
                <a:latin typeface="+mn-lt"/>
                <a:ea typeface="+mn-ea"/>
                <a:cs typeface="+mn-cs"/>
              </a:rPr>
              <a:t> and</a:t>
            </a:r>
            <a:r>
              <a:rPr lang="en-US" sz="1200" kern="1200" dirty="0">
                <a:solidFill>
                  <a:schemeClr val="tx1"/>
                </a:solidFill>
                <a:effectLst/>
                <a:latin typeface="+mn-lt"/>
                <a:ea typeface="+mn-ea"/>
                <a:cs typeface="+mn-cs"/>
              </a:rPr>
              <a:t> flow rate of the connected streams</a:t>
            </a:r>
            <a:r>
              <a:rPr lang="en-US" sz="1200" kern="1200" baseline="0" dirty="0">
                <a:solidFill>
                  <a:schemeClr val="tx1"/>
                </a:solidFill>
                <a:effectLst/>
                <a:latin typeface="+mn-lt"/>
                <a:ea typeface="+mn-ea"/>
                <a:cs typeface="+mn-cs"/>
              </a:rPr>
              <a:t> entering and leaving the lake (if applicable!). Note that some lakes we'll model today have surface water inflows and outflows, and some are not– they are groundwater fed.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8020EE3-0E66-7545-AD0E-C93C74C0187D}" type="slidenum">
              <a:rPr lang="en-US" smtClean="0"/>
              <a:t>16</a:t>
            </a:fld>
            <a:endParaRPr lang="en-US"/>
          </a:p>
        </p:txBody>
      </p:sp>
    </p:spTree>
    <p:extLst>
      <p:ext uri="{BB962C8B-B14F-4D97-AF65-F5344CB8AC3E}">
        <p14:creationId xmlns:p14="http://schemas.microsoft.com/office/powerpoint/2010/main" val="2293448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is an example met file, with columns for time step, shortwave radiation, longwave radiation, air temperature, relative humidity, wind speed, rain, and snow.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met file is on an hourly time step.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a:t>
            </a:r>
            <a:r>
              <a:rPr lang="en-US" sz="1200" kern="1200" baseline="0" dirty="0">
                <a:solidFill>
                  <a:schemeClr val="tx1"/>
                </a:solidFill>
                <a:effectLst/>
                <a:latin typeface="+mn-lt"/>
                <a:ea typeface="+mn-ea"/>
                <a:cs typeface="+mn-cs"/>
              </a:rPr>
              <a:t> our El Nino scenarios today, we’ll be changing ONLY the </a:t>
            </a:r>
            <a:r>
              <a:rPr lang="en-US" sz="1200" kern="1200" baseline="0" dirty="0" err="1">
                <a:solidFill>
                  <a:schemeClr val="tx1"/>
                </a:solidFill>
                <a:effectLst/>
                <a:latin typeface="+mn-lt"/>
                <a:ea typeface="+mn-ea"/>
                <a:cs typeface="+mn-cs"/>
              </a:rPr>
              <a:t>AirTemp</a:t>
            </a:r>
            <a:r>
              <a:rPr lang="en-US" sz="1200" kern="1200" baseline="0" dirty="0">
                <a:solidFill>
                  <a:schemeClr val="tx1"/>
                </a:solidFill>
                <a:effectLst/>
                <a:latin typeface="+mn-lt"/>
                <a:ea typeface="+mn-ea"/>
                <a:cs typeface="+mn-cs"/>
              </a:rPr>
              <a:t> column, to see how changes in air temperature affect lake water temperatures. Note to instructors: to examine other meteorological variables, we encourage you to check out Macrosystems EDDIE module #1 (Climate change effects on lake temperatures), which involves manipulating many variables simultaneously.</a:t>
            </a: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the </a:t>
            </a:r>
            <a:r>
              <a:rPr lang="en-US" sz="1200" kern="1200" dirty="0" err="1">
                <a:solidFill>
                  <a:schemeClr val="tx1"/>
                </a:solidFill>
                <a:effectLst/>
                <a:latin typeface="+mn-lt"/>
                <a:ea typeface="+mn-ea"/>
                <a:cs typeface="+mn-cs"/>
              </a:rPr>
              <a:t>DateTime</a:t>
            </a:r>
            <a:r>
              <a:rPr lang="en-US" sz="1200" kern="1200" dirty="0">
                <a:solidFill>
                  <a:schemeClr val="tx1"/>
                </a:solidFill>
                <a:effectLst/>
                <a:latin typeface="+mn-lt"/>
                <a:ea typeface="+mn-ea"/>
                <a:cs typeface="+mn-cs"/>
              </a:rPr>
              <a:t> structure of the time column: GLM requires this exact format of YYYY-MM-DD </a:t>
            </a:r>
            <a:r>
              <a:rPr lang="en-US" sz="1200" kern="1200" dirty="0" err="1">
                <a:solidFill>
                  <a:schemeClr val="tx1"/>
                </a:solidFill>
                <a:effectLst/>
                <a:latin typeface="+mn-lt"/>
                <a:ea typeface="+mn-ea"/>
                <a:cs typeface="+mn-cs"/>
              </a:rPr>
              <a:t>hh:mm:ss</a:t>
            </a:r>
            <a:r>
              <a:rPr lang="en-US" sz="1200" kern="1200" dirty="0">
                <a:solidFill>
                  <a:schemeClr val="tx1"/>
                </a:solidFill>
                <a:effectLst/>
                <a:latin typeface="+mn-lt"/>
                <a:ea typeface="+mn-ea"/>
                <a:cs typeface="+mn-cs"/>
              </a:rPr>
              <a:t>. GLM also requires that the column headers are spelled exactly like what is in this file (and are capitalization-specific). This is not the default</a:t>
            </a:r>
            <a:r>
              <a:rPr lang="en-US" sz="1200" kern="1200" baseline="0" dirty="0">
                <a:solidFill>
                  <a:schemeClr val="tx1"/>
                </a:solidFill>
                <a:effectLst/>
                <a:latin typeface="+mn-lt"/>
                <a:ea typeface="+mn-ea"/>
                <a:cs typeface="+mn-cs"/>
              </a:rPr>
              <a:t> format of Excel, so it requires you to manually edit the time-date format of this column if you open the file in Excel. Luckily, we will be using R scripts to modify our met files for the different El Nino scenarios, so we won't have to open Excel to change these files!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8020EE3-0E66-7545-AD0E-C93C74C0187D}" type="slidenum">
              <a:rPr lang="en-US" smtClean="0"/>
              <a:t>17</a:t>
            </a:fld>
            <a:endParaRPr lang="en-US"/>
          </a:p>
        </p:txBody>
      </p:sp>
    </p:spTree>
    <p:extLst>
      <p:ext uri="{BB962C8B-B14F-4D97-AF65-F5344CB8AC3E}">
        <p14:creationId xmlns:p14="http://schemas.microsoft.com/office/powerpoint/2010/main" val="886563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is an example .nml file, which goes through many required pieces of information, such as what the name of the lake being modeled is, its latitude/longitude, the time period being modeled, etc. You</a:t>
            </a:r>
            <a:r>
              <a:rPr lang="en-US" sz="1200" kern="1200" baseline="0" dirty="0">
                <a:solidFill>
                  <a:schemeClr val="tx1"/>
                </a:solidFill>
                <a:effectLst/>
                <a:latin typeface="+mn-lt"/>
                <a:ea typeface="+mn-ea"/>
                <a:cs typeface="+mn-cs"/>
              </a:rPr>
              <a:t> can open up an .nml file in a text editor program or through RStudio to make changes.</a:t>
            </a: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Fun fact: nml stands for “</a:t>
            </a:r>
            <a:r>
              <a:rPr lang="en-US" sz="1200" kern="1200" dirty="0" err="1">
                <a:solidFill>
                  <a:schemeClr val="tx1"/>
                </a:solidFill>
                <a:effectLst/>
                <a:latin typeface="+mn-lt"/>
                <a:ea typeface="+mn-ea"/>
                <a:cs typeface="+mn-cs"/>
              </a:rPr>
              <a:t>namelist</a:t>
            </a:r>
            <a:r>
              <a:rPr lang="en-US" sz="1200" kern="1200" dirty="0">
                <a:solidFill>
                  <a:schemeClr val="tx1"/>
                </a:solidFill>
                <a:effectLst/>
                <a:latin typeface="+mn-lt"/>
                <a:ea typeface="+mn-ea"/>
                <a:cs typeface="+mn-cs"/>
              </a:rPr>
              <a:t>” in the Fortran programming language.</a:t>
            </a:r>
          </a:p>
          <a:p>
            <a:endParaRPr lang="en-US" dirty="0"/>
          </a:p>
        </p:txBody>
      </p:sp>
      <p:sp>
        <p:nvSpPr>
          <p:cNvPr id="4" name="Slide Number Placeholder 3"/>
          <p:cNvSpPr>
            <a:spLocks noGrp="1"/>
          </p:cNvSpPr>
          <p:nvPr>
            <p:ph type="sldNum" sz="quarter" idx="10"/>
          </p:nvPr>
        </p:nvSpPr>
        <p:spPr/>
        <p:txBody>
          <a:bodyPr/>
          <a:lstStyle/>
          <a:p>
            <a:fld id="{58020EE3-0E66-7545-AD0E-C93C74C0187D}" type="slidenum">
              <a:rPr lang="en-US" smtClean="0"/>
              <a:t>18</a:t>
            </a:fld>
            <a:endParaRPr lang="en-US"/>
          </a:p>
        </p:txBody>
      </p:sp>
    </p:spTree>
    <p:extLst>
      <p:ext uri="{BB962C8B-B14F-4D97-AF65-F5344CB8AC3E}">
        <p14:creationId xmlns:p14="http://schemas.microsoft.com/office/powerpoint/2010/main" val="3613776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is an example inflow file, with columns for time step, water volume (FLOW), salt concentration, and water temperature. This inflow file is on a daily time step.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the time column in this file need</a:t>
            </a:r>
            <a:r>
              <a:rPr lang="en-US" sz="1200" kern="1200" baseline="0" dirty="0">
                <a:solidFill>
                  <a:schemeClr val="tx1"/>
                </a:solidFill>
                <a:effectLst/>
                <a:latin typeface="+mn-lt"/>
                <a:ea typeface="+mn-ea"/>
                <a:cs typeface="+mn-cs"/>
              </a:rPr>
              <a:t>s to be in the exact same format as the met file; </a:t>
            </a:r>
            <a:r>
              <a:rPr lang="en-US" sz="1200" kern="1200" dirty="0">
                <a:solidFill>
                  <a:schemeClr val="tx1"/>
                </a:solidFill>
                <a:effectLst/>
                <a:latin typeface="+mn-lt"/>
                <a:ea typeface="+mn-ea"/>
                <a:cs typeface="+mn-cs"/>
              </a:rPr>
              <a:t>YYYY-MM-DD </a:t>
            </a:r>
            <a:r>
              <a:rPr lang="en-US" sz="1200" kern="1200" dirty="0" err="1">
                <a:solidFill>
                  <a:schemeClr val="tx1"/>
                </a:solidFill>
                <a:effectLst/>
                <a:latin typeface="+mn-lt"/>
                <a:ea typeface="+mn-ea"/>
                <a:cs typeface="+mn-cs"/>
              </a:rPr>
              <a:t>hh:mm:ss</a:t>
            </a:r>
            <a:r>
              <a:rPr lang="en-US" sz="1200" kern="1200" dirty="0">
                <a:solidFill>
                  <a:schemeClr val="tx1"/>
                </a:solidFill>
                <a:effectLst/>
                <a:latin typeface="+mn-lt"/>
                <a:ea typeface="+mn-ea"/>
                <a:cs typeface="+mn-cs"/>
              </a:rPr>
              <a:t>. Again, you’ll need to </a:t>
            </a:r>
            <a:r>
              <a:rPr lang="en-US" sz="1200" kern="1200" baseline="0" dirty="0">
                <a:solidFill>
                  <a:schemeClr val="tx1"/>
                </a:solidFill>
                <a:effectLst/>
                <a:latin typeface="+mn-lt"/>
                <a:ea typeface="+mn-ea"/>
                <a:cs typeface="+mn-cs"/>
              </a:rPr>
              <a:t>manually edit the time-date format of this column if you open the file in Excel.</a:t>
            </a: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8020EE3-0E66-7545-AD0E-C93C74C0187D}" type="slidenum">
              <a:rPr lang="en-US" smtClean="0"/>
              <a:t>19</a:t>
            </a:fld>
            <a:endParaRPr lang="en-US"/>
          </a:p>
        </p:txBody>
      </p:sp>
    </p:spTree>
    <p:extLst>
      <p:ext uri="{BB962C8B-B14F-4D97-AF65-F5344CB8AC3E}">
        <p14:creationId xmlns:p14="http://schemas.microsoft.com/office/powerpoint/2010/main" val="15653038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are going to run GLM in R, a programming language and statistical environment that is used for running statistics, making figures, and doing lots of different analyses.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Within R, you can download lots of different software ‘packages’ for different types of analyses.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major benefit of R is that it is free, runs on all operating systems, and is reproducible- i.e., any code that you write can be saved and run later, and you know exactly what you did!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 is the</a:t>
            </a:r>
            <a:r>
              <a:rPr lang="en-US" sz="1200" kern="1200" baseline="0" dirty="0">
                <a:solidFill>
                  <a:schemeClr val="tx1"/>
                </a:solidFill>
                <a:effectLst/>
                <a:latin typeface="+mn-lt"/>
                <a:ea typeface="+mn-ea"/>
                <a:cs typeface="+mn-cs"/>
              </a:rPr>
              <a:t> preferred programming language of many ecologists and provides a great entry level language for learning some basic coding skills that are used in many different career paths. </a:t>
            </a:r>
            <a:endParaRPr lang="en-US" sz="12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10"/>
          </p:nvPr>
        </p:nvSpPr>
        <p:spPr/>
        <p:txBody>
          <a:bodyPr/>
          <a:lstStyle/>
          <a:p>
            <a:fld id="{866223A8-58DE-49DC-9245-9F9544461F34}" type="slidenum">
              <a:rPr lang="en-US" smtClean="0"/>
              <a:t>20</a:t>
            </a:fld>
            <a:endParaRPr lang="en-US"/>
          </a:p>
        </p:txBody>
      </p:sp>
    </p:spTree>
    <p:extLst>
      <p:ext uri="{BB962C8B-B14F-4D97-AF65-F5344CB8AC3E}">
        <p14:creationId xmlns:p14="http://schemas.microsoft.com/office/powerpoint/2010/main" val="3690536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Quick road map of what will be covered in the PowerPoint; be sure to point out that the figure shows how El Nino patterns can be mediated by geographical location on the continental scale.</a:t>
            </a:r>
          </a:p>
          <a:p>
            <a:endParaRPr lang="en-US" dirty="0"/>
          </a:p>
        </p:txBody>
      </p:sp>
      <p:sp>
        <p:nvSpPr>
          <p:cNvPr id="4" name="Slide Number Placeholder 3"/>
          <p:cNvSpPr>
            <a:spLocks noGrp="1"/>
          </p:cNvSpPr>
          <p:nvPr>
            <p:ph type="sldNum" sz="quarter" idx="10"/>
          </p:nvPr>
        </p:nvSpPr>
        <p:spPr/>
        <p:txBody>
          <a:bodyPr/>
          <a:lstStyle/>
          <a:p>
            <a:fld id="{866223A8-58DE-49DC-9245-9F9544461F34}" type="slidenum">
              <a:rPr lang="en-US" smtClean="0"/>
              <a:t>2</a:t>
            </a:fld>
            <a:endParaRPr lang="en-US" dirty="0"/>
          </a:p>
        </p:txBody>
      </p:sp>
    </p:spTree>
    <p:extLst>
      <p:ext uri="{BB962C8B-B14F-4D97-AF65-F5344CB8AC3E}">
        <p14:creationId xmlns:p14="http://schemas.microsoft.com/office/powerpoint/2010/main" val="9629908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Our module today will involve modeling multiple lakes across the United States. We are excited to have lakes from a number of distinct ecoregions. Many of these lakes are part of the National Ecological Observatory Network, or NEON, which is a </a:t>
            </a:r>
            <a:r>
              <a:rPr lang="en-US" sz="1200" b="0" i="0" kern="1200" dirty="0">
                <a:solidFill>
                  <a:schemeClr val="tx1"/>
                </a:solidFill>
                <a:effectLst/>
                <a:latin typeface="+mn-lt"/>
                <a:ea typeface="+mn-ea"/>
                <a:cs typeface="+mn-cs"/>
              </a:rPr>
              <a:t>continental-scale ecological observation facility that is collecting long-term and high-frequency ecological data from many ecosystems– including lakes! Our models also use data from lakes that are part of the Global Lake Ecological Observatory Network, and climate data provided through the National Oceanic and Atmospheric Administration, NOAA.</a:t>
            </a:r>
          </a:p>
        </p:txBody>
      </p:sp>
      <p:sp>
        <p:nvSpPr>
          <p:cNvPr id="4" name="Slide Number Placeholder 3"/>
          <p:cNvSpPr>
            <a:spLocks noGrp="1"/>
          </p:cNvSpPr>
          <p:nvPr>
            <p:ph type="sldNum" sz="quarter" idx="10"/>
          </p:nvPr>
        </p:nvSpPr>
        <p:spPr/>
        <p:txBody>
          <a:bodyPr/>
          <a:lstStyle/>
          <a:p>
            <a:fld id="{866223A8-58DE-49DC-9245-9F9544461F34}" type="slidenum">
              <a:rPr lang="en-US" smtClean="0"/>
              <a:t>21</a:t>
            </a:fld>
            <a:endParaRPr lang="en-US"/>
          </a:p>
        </p:txBody>
      </p:sp>
    </p:spTree>
    <p:extLst>
      <p:ext uri="{BB962C8B-B14F-4D97-AF65-F5344CB8AC3E}">
        <p14:creationId xmlns:p14="http://schemas.microsoft.com/office/powerpoint/2010/main" val="8183428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Learning objectives!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Talk through these with the students one by one: use the embedded animations to sequentially show each of the bullet points.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Most importantly, the goal here is to have students develop hypotheses for how teleconnections will affect different lakes, and then test their hypotheses by creating different El Nino scenarios and forcing the lakes with those scenarios.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They will make mini-presentations to share their model findings with the</a:t>
            </a:r>
            <a:r>
              <a:rPr lang="en-US" sz="1200" kern="1200" baseline="0" dirty="0">
                <a:solidFill>
                  <a:schemeClr val="tx1"/>
                </a:solidFill>
                <a:effectLst/>
                <a:latin typeface="+mn-lt"/>
                <a:ea typeface="+mn-ea"/>
                <a:cs typeface="+mn-cs"/>
              </a:rPr>
              <a:t> class as part of Activity C, and we recommend also having a whole-class discussion to synthesize patterns observed across the different lakes.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A major goal is to compare how different lakes respond to the same teleconnection– in this case, the El Nino Southern Oscillation. </a:t>
            </a:r>
            <a:endParaRPr lang="en-US" dirty="0"/>
          </a:p>
        </p:txBody>
      </p:sp>
      <p:sp>
        <p:nvSpPr>
          <p:cNvPr id="4" name="Slide Number Placeholder 3"/>
          <p:cNvSpPr>
            <a:spLocks noGrp="1"/>
          </p:cNvSpPr>
          <p:nvPr>
            <p:ph type="sldNum" sz="quarter" idx="10"/>
          </p:nvPr>
        </p:nvSpPr>
        <p:spPr/>
        <p:txBody>
          <a:bodyPr/>
          <a:lstStyle/>
          <a:p>
            <a:fld id="{866223A8-58DE-49DC-9245-9F9544461F34}" type="slidenum">
              <a:rPr lang="en-US" smtClean="0"/>
              <a:t>22</a:t>
            </a:fld>
            <a:endParaRPr lang="en-US"/>
          </a:p>
        </p:txBody>
      </p:sp>
    </p:spTree>
    <p:extLst>
      <p:ext uri="{BB962C8B-B14F-4D97-AF65-F5344CB8AC3E}">
        <p14:creationId xmlns:p14="http://schemas.microsoft.com/office/powerpoint/2010/main" val="23590111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your handout, there are questions for each section o</a:t>
            </a:r>
            <a:r>
              <a:rPr lang="en-US" baseline="0" dirty="0"/>
              <a:t>f the module. As you work through the module, be sure you’re writing down answers to each of the questions, as you’ll be turning these worksheets in at the end of class! </a:t>
            </a:r>
          </a:p>
          <a:p>
            <a:endParaRPr lang="en-US" baseline="0" dirty="0"/>
          </a:p>
          <a:p>
            <a:r>
              <a:rPr lang="en-US" baseline="0" dirty="0"/>
              <a:t>Note to instructors: these could also be collected as homework, depending on the class’ experience level and which activities you plan to cover.</a:t>
            </a:r>
            <a:endParaRPr lang="en-US" dirty="0"/>
          </a:p>
        </p:txBody>
      </p:sp>
      <p:sp>
        <p:nvSpPr>
          <p:cNvPr id="4" name="Slide Number Placeholder 3"/>
          <p:cNvSpPr>
            <a:spLocks noGrp="1"/>
          </p:cNvSpPr>
          <p:nvPr>
            <p:ph type="sldNum" sz="quarter" idx="10"/>
          </p:nvPr>
        </p:nvSpPr>
        <p:spPr/>
        <p:txBody>
          <a:bodyPr/>
          <a:lstStyle/>
          <a:p>
            <a:fld id="{866223A8-58DE-49DC-9245-9F9544461F34}" type="slidenum">
              <a:rPr lang="en-US" smtClean="0"/>
              <a:t>23</a:t>
            </a:fld>
            <a:endParaRPr lang="en-US"/>
          </a:p>
        </p:txBody>
      </p:sp>
    </p:spTree>
    <p:extLst>
      <p:ext uri="{BB962C8B-B14F-4D97-AF65-F5344CB8AC3E}">
        <p14:creationId xmlns:p14="http://schemas.microsoft.com/office/powerpoint/2010/main" val="40399904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Introduce Activity A</a:t>
            </a:r>
            <a:r>
              <a:rPr lang="en-US" sz="1200" kern="1200" baseline="0" dirty="0">
                <a:solidFill>
                  <a:schemeClr val="tx1"/>
                </a:solidFill>
                <a:effectLst/>
                <a:latin typeface="+mn-lt"/>
                <a:ea typeface="+mn-ea"/>
                <a:cs typeface="+mn-cs"/>
              </a:rPr>
              <a:t>.</a:t>
            </a:r>
          </a:p>
          <a:p>
            <a:pPr lvl="0"/>
            <a:endParaRPr lang="en-US" sz="1200" kern="1200" baseline="0" dirty="0">
              <a:solidFill>
                <a:schemeClr val="tx1"/>
              </a:solidFill>
              <a:effectLst/>
              <a:latin typeface="+mn-lt"/>
              <a:ea typeface="+mn-ea"/>
              <a:cs typeface="+mn-cs"/>
            </a:endParaRPr>
          </a:p>
          <a:p>
            <a:pPr lvl="0"/>
            <a:r>
              <a:rPr lang="en-US" sz="1200" kern="1200" baseline="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ave students work in pairs as described earlier. Ideally, different student pairs will select different lakes so that the class covers as many distinct lakes as possible. You may want to have students write their group name and model lake up on the board to keep track.</a:t>
            </a:r>
          </a:p>
          <a:p>
            <a:pPr lvl="1"/>
            <a:endParaRPr lang="en-US" sz="1200" kern="1200" dirty="0">
              <a:solidFill>
                <a:schemeClr val="tx1"/>
              </a:solidFill>
              <a:effectLst/>
              <a:latin typeface="+mn-lt"/>
              <a:ea typeface="+mn-ea"/>
              <a:cs typeface="+mn-cs"/>
            </a:endParaRPr>
          </a:p>
          <a:p>
            <a:r>
              <a:rPr lang="en-US" dirty="0">
                <a:effectLst/>
              </a:rPr>
              <a:t>After you’ve</a:t>
            </a:r>
            <a:r>
              <a:rPr lang="en-US" baseline="0" dirty="0">
                <a:effectLst/>
              </a:rPr>
              <a:t> introduced the steps of Activity A</a:t>
            </a:r>
            <a:r>
              <a:rPr lang="en-US" dirty="0">
                <a:effectLst/>
              </a:rPr>
              <a:t>, stop the PowerPoint and let the students get started on Activity A. </a:t>
            </a:r>
          </a:p>
        </p:txBody>
      </p:sp>
      <p:sp>
        <p:nvSpPr>
          <p:cNvPr id="4" name="Slide Number Placeholder 3"/>
          <p:cNvSpPr>
            <a:spLocks noGrp="1"/>
          </p:cNvSpPr>
          <p:nvPr>
            <p:ph type="sldNum" sz="quarter" idx="10"/>
          </p:nvPr>
        </p:nvSpPr>
        <p:spPr/>
        <p:txBody>
          <a:bodyPr/>
          <a:lstStyle/>
          <a:p>
            <a:fld id="{866223A8-58DE-49DC-9245-9F9544461F34}" type="slidenum">
              <a:rPr lang="en-US" smtClean="0"/>
              <a:t>25</a:t>
            </a:fld>
            <a:endParaRPr lang="en-US"/>
          </a:p>
        </p:txBody>
      </p:sp>
    </p:spTree>
    <p:extLst>
      <p:ext uri="{BB962C8B-B14F-4D97-AF65-F5344CB8AC3E}">
        <p14:creationId xmlns:p14="http://schemas.microsoft.com/office/powerpoint/2010/main" val="7297438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Introduce Activity B:</a:t>
            </a:r>
          </a:p>
          <a:p>
            <a:r>
              <a:rPr lang="en-US" noProof="0" dirty="0"/>
              <a:t>In this section of the module, students will use the R script to estimate offsets for two different El Nino scenarios for their lakes, then use the script to create new meteorological driver files that correspond to their El Nino scenarios. </a:t>
            </a:r>
          </a:p>
          <a:p>
            <a:endParaRPr lang="es-EC" noProof="0" dirty="0"/>
          </a:p>
          <a:p>
            <a:r>
              <a:rPr lang="en-US" noProof="0" dirty="0"/>
              <a:t>Students may have a hard time determining how much their lake temperatures and ice cover have changed in the individual scenarios, but should be able to distinguish changes among the three scenarios (baseline, "typical" El Nino, "strong" El Nino) with the plotting activity at the beginning of Activity C.</a:t>
            </a:r>
          </a:p>
        </p:txBody>
      </p:sp>
      <p:sp>
        <p:nvSpPr>
          <p:cNvPr id="4" name="Slide Number Placeholder 3"/>
          <p:cNvSpPr>
            <a:spLocks noGrp="1"/>
          </p:cNvSpPr>
          <p:nvPr>
            <p:ph type="sldNum" sz="quarter" idx="10"/>
          </p:nvPr>
        </p:nvSpPr>
        <p:spPr/>
        <p:txBody>
          <a:bodyPr/>
          <a:lstStyle/>
          <a:p>
            <a:fld id="{866223A8-58DE-49DC-9245-9F9544461F34}" type="slidenum">
              <a:rPr lang="en-US" smtClean="0"/>
              <a:t>26</a:t>
            </a:fld>
            <a:endParaRPr lang="en-US"/>
          </a:p>
        </p:txBody>
      </p:sp>
    </p:spTree>
    <p:extLst>
      <p:ext uri="{BB962C8B-B14F-4D97-AF65-F5344CB8AC3E}">
        <p14:creationId xmlns:p14="http://schemas.microsoft.com/office/powerpoint/2010/main" val="26320274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noProof="0" dirty="0">
                <a:solidFill>
                  <a:schemeClr val="tx1"/>
                </a:solidFill>
                <a:effectLst/>
                <a:latin typeface="+mn-lt"/>
                <a:ea typeface="+mn-ea"/>
                <a:cs typeface="+mn-cs"/>
              </a:rPr>
              <a:t>Introduce Activity 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noProof="0" dirty="0">
                <a:solidFill>
                  <a:schemeClr val="tx1"/>
                </a:solidFill>
                <a:effectLst/>
                <a:latin typeface="+mn-lt"/>
                <a:ea typeface="+mn-ea"/>
                <a:cs typeface="+mn-cs"/>
              </a:rPr>
              <a:t>The goal here is to have students compare how different modeled lakes responded differently (or the same) to the two El Nino scenarios.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C" sz="1200"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C" sz="1200" kern="1200" noProof="0" dirty="0">
                <a:solidFill>
                  <a:schemeClr val="tx1"/>
                </a:solidFill>
                <a:effectLst/>
                <a:latin typeface="+mn-lt"/>
                <a:ea typeface="+mn-ea"/>
                <a:cs typeface="+mn-cs"/>
              </a:rPr>
              <a:t>W</a:t>
            </a:r>
            <a:r>
              <a:rPr lang="en-US" sz="1200" kern="1200" noProof="0" dirty="0">
                <a:solidFill>
                  <a:schemeClr val="tx1"/>
                </a:solidFill>
                <a:effectLst/>
                <a:latin typeface="+mn-lt"/>
                <a:ea typeface="+mn-ea"/>
                <a:cs typeface="+mn-cs"/>
              </a:rPr>
              <a:t>e recommend having pairs of students share some graphs and figures from their model lake with the rest of the class, so that groups can see the range of responses encompassed by the different </a:t>
            </a:r>
            <a:r>
              <a:rPr lang="en-US" sz="1200" kern="1200" noProof="0">
                <a:solidFill>
                  <a:schemeClr val="tx1"/>
                </a:solidFill>
                <a:effectLst/>
                <a:latin typeface="+mn-lt"/>
                <a:ea typeface="+mn-ea"/>
                <a:cs typeface="+mn-cs"/>
              </a:rPr>
              <a:t>lake models. </a:t>
            </a:r>
          </a:p>
        </p:txBody>
      </p:sp>
      <p:sp>
        <p:nvSpPr>
          <p:cNvPr id="4" name="Slide Number Placeholder 3"/>
          <p:cNvSpPr>
            <a:spLocks noGrp="1"/>
          </p:cNvSpPr>
          <p:nvPr>
            <p:ph type="sldNum" sz="quarter" idx="10"/>
          </p:nvPr>
        </p:nvSpPr>
        <p:spPr/>
        <p:txBody>
          <a:bodyPr/>
          <a:lstStyle/>
          <a:p>
            <a:fld id="{866223A8-58DE-49DC-9245-9F9544461F34}" type="slidenum">
              <a:rPr lang="en-US" smtClean="0"/>
              <a:t>27</a:t>
            </a:fld>
            <a:endParaRPr lang="en-US"/>
          </a:p>
        </p:txBody>
      </p:sp>
    </p:spTree>
    <p:extLst>
      <p:ext uri="{BB962C8B-B14F-4D97-AF65-F5344CB8AC3E}">
        <p14:creationId xmlns:p14="http://schemas.microsoft.com/office/powerpoint/2010/main" val="26249300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C" dirty="0"/>
              <a:t>THANK YOU! </a:t>
            </a:r>
            <a:endParaRPr lang="en-US" dirty="0"/>
          </a:p>
        </p:txBody>
      </p:sp>
      <p:sp>
        <p:nvSpPr>
          <p:cNvPr id="4" name="Slide Number Placeholder 3"/>
          <p:cNvSpPr>
            <a:spLocks noGrp="1"/>
          </p:cNvSpPr>
          <p:nvPr>
            <p:ph type="sldNum" sz="quarter" idx="10"/>
          </p:nvPr>
        </p:nvSpPr>
        <p:spPr/>
        <p:txBody>
          <a:bodyPr/>
          <a:lstStyle/>
          <a:p>
            <a:fld id="{866223A8-58DE-49DC-9245-9F9544461F34}" type="slidenum">
              <a:rPr lang="en-US" smtClean="0"/>
              <a:t>28</a:t>
            </a:fld>
            <a:endParaRPr lang="en-US"/>
          </a:p>
        </p:txBody>
      </p:sp>
    </p:spTree>
    <p:extLst>
      <p:ext uri="{BB962C8B-B14F-4D97-AF65-F5344CB8AC3E}">
        <p14:creationId xmlns:p14="http://schemas.microsoft.com/office/powerpoint/2010/main" val="2505601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Teleconnections refer to phenomena that link remote regions through cause and effect relationships. </a:t>
            </a:r>
          </a:p>
          <a:p>
            <a:endParaRPr lang="es-EC" sz="1200" b="0" i="0" kern="1200" baseline="0" dirty="0">
              <a:solidFill>
                <a:schemeClr val="tx1"/>
              </a:solidFill>
              <a:effectLst/>
              <a:latin typeface="+mn-lt"/>
              <a:ea typeface="+mn-ea"/>
              <a:cs typeface="+mn-cs"/>
            </a:endParaRPr>
          </a:p>
          <a:p>
            <a:r>
              <a:rPr lang="es-EC" sz="1200" b="0" i="0" kern="1200" baseline="0" dirty="0">
                <a:solidFill>
                  <a:schemeClr val="tx1"/>
                </a:solidFill>
                <a:effectLst/>
                <a:latin typeface="+mn-lt"/>
                <a:ea typeface="+mn-ea"/>
                <a:cs typeface="+mn-cs"/>
              </a:rPr>
              <a:t>I</a:t>
            </a:r>
            <a:r>
              <a:rPr lang="en-US" sz="1200" b="0" i="0" kern="1200" baseline="0" dirty="0">
                <a:solidFill>
                  <a:schemeClr val="tx1"/>
                </a:solidFill>
                <a:effectLst/>
                <a:latin typeface="+mn-lt"/>
                <a:ea typeface="+mn-ea"/>
                <a:cs typeface="+mn-cs"/>
              </a:rPr>
              <a:t>t's important to highlight that teleconnections can be ecological, climatic, economic, etc. </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An example of a teleconnection that touches on societal/economic and ecological drivers and responses is how agricultural fields in the midwestern U.S. can provide food for overwintering snow geese, as they feed on crop residues that remain on the fields after harvest. This food helps snow geese maintain high body condition, and after they migrate north for the summer, they are able to lay and hatch more chicks. The higher populations of snow geese in turn lead to overgrazing of the subarctic marsh ecosystem during the summer. This connection between midwestern farms and subarctic marsh via snow geese is a teleconnection.</a:t>
            </a:r>
            <a:endParaRPr lang="en-US" dirty="0"/>
          </a:p>
        </p:txBody>
      </p:sp>
      <p:sp>
        <p:nvSpPr>
          <p:cNvPr id="4" name="Slide Number Placeholder 3"/>
          <p:cNvSpPr>
            <a:spLocks noGrp="1"/>
          </p:cNvSpPr>
          <p:nvPr>
            <p:ph type="sldNum" sz="quarter" idx="10"/>
          </p:nvPr>
        </p:nvSpPr>
        <p:spPr/>
        <p:txBody>
          <a:bodyPr/>
          <a:lstStyle/>
          <a:p>
            <a:fld id="{866223A8-58DE-49DC-9245-9F9544461F34}" type="slidenum">
              <a:rPr lang="en-US" smtClean="0"/>
              <a:t>3</a:t>
            </a:fld>
            <a:endParaRPr lang="en-US" dirty="0"/>
          </a:p>
        </p:txBody>
      </p:sp>
    </p:spTree>
    <p:extLst>
      <p:ext uri="{BB962C8B-B14F-4D97-AF65-F5344CB8AC3E}">
        <p14:creationId xmlns:p14="http://schemas.microsoft.com/office/powerpoint/2010/main" val="509556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6223A8-58DE-49DC-9245-9F9544461F34}" type="slidenum">
              <a:rPr lang="en-US" smtClean="0"/>
              <a:t>4</a:t>
            </a:fld>
            <a:endParaRPr lang="en-US" dirty="0"/>
          </a:p>
        </p:txBody>
      </p:sp>
    </p:spTree>
    <p:extLst>
      <p:ext uri="{BB962C8B-B14F-4D97-AF65-F5344CB8AC3E}">
        <p14:creationId xmlns:p14="http://schemas.microsoft.com/office/powerpoint/2010/main" val="1055267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Land surface temperatures are generally warmer, but little is known about how El Nino forcing affects lakes- given their thermal inertia, do they show any response to these teleconnections?</a:t>
            </a:r>
          </a:p>
        </p:txBody>
      </p:sp>
      <p:sp>
        <p:nvSpPr>
          <p:cNvPr id="4" name="Slide Number Placeholder 3"/>
          <p:cNvSpPr>
            <a:spLocks noGrp="1"/>
          </p:cNvSpPr>
          <p:nvPr>
            <p:ph type="sldNum" sz="quarter" idx="10"/>
          </p:nvPr>
        </p:nvSpPr>
        <p:spPr/>
        <p:txBody>
          <a:bodyPr/>
          <a:lstStyle/>
          <a:p>
            <a:fld id="{866223A8-58DE-49DC-9245-9F9544461F34}" type="slidenum">
              <a:rPr lang="en-US" smtClean="0"/>
              <a:t>5</a:t>
            </a:fld>
            <a:endParaRPr lang="en-US"/>
          </a:p>
        </p:txBody>
      </p:sp>
    </p:spTree>
    <p:extLst>
      <p:ext uri="{BB962C8B-B14F-4D97-AF65-F5344CB8AC3E}">
        <p14:creationId xmlns:p14="http://schemas.microsoft.com/office/powerpoint/2010/main" val="2783622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Here are lake temperature data from Lake Sunapee, a large dimictic lake in New Hampshire, USA, from 2012.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Tell the students how time is on the x-axis, and depth is on the y-axis (from the surface to the sediments at 9 m depth), with color referring to the temperature, from cold 0</a:t>
            </a:r>
            <a:r>
              <a:rPr lang="en-US" sz="1200" kern="1200" baseline="30000" dirty="0">
                <a:solidFill>
                  <a:schemeClr val="tx1"/>
                </a:solidFill>
                <a:effectLst/>
                <a:latin typeface="+mn-lt"/>
                <a:ea typeface="+mn-ea"/>
                <a:cs typeface="+mn-cs"/>
              </a:rPr>
              <a:t>o</a:t>
            </a:r>
            <a:r>
              <a:rPr lang="en-US" sz="1200" kern="1200" dirty="0">
                <a:solidFill>
                  <a:schemeClr val="tx1"/>
                </a:solidFill>
                <a:effectLst/>
                <a:latin typeface="+mn-lt"/>
                <a:ea typeface="+mn-ea"/>
                <a:cs typeface="+mn-cs"/>
              </a:rPr>
              <a:t>C (blue) to very warm 30</a:t>
            </a:r>
            <a:r>
              <a:rPr lang="en-US" sz="1200" kern="1200" baseline="30000" dirty="0">
                <a:solidFill>
                  <a:schemeClr val="tx1"/>
                </a:solidFill>
                <a:effectLst/>
                <a:latin typeface="+mn-lt"/>
                <a:ea typeface="+mn-ea"/>
                <a:cs typeface="+mn-cs"/>
              </a:rPr>
              <a:t>o</a:t>
            </a:r>
            <a:r>
              <a:rPr lang="en-US" sz="1200" kern="1200" dirty="0">
                <a:solidFill>
                  <a:schemeClr val="tx1"/>
                </a:solidFill>
                <a:effectLst/>
                <a:latin typeface="+mn-lt"/>
                <a:ea typeface="+mn-ea"/>
                <a:cs typeface="+mn-cs"/>
              </a:rPr>
              <a:t>C (red). These are called heat maps or thermal plots, and we will be these types of figures in the module.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When we say ‘lake thermal structure,’ we are referring to both the magnitude of the water temperature in the lake at multiple depths, as well as the stratification pattern.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If a lake is thermally stratified, it exhibits distinct layers of water on a density gradient. In the summer, warmer water on top is less dense than colder water on bottom. Maximum density of water is at ~4</a:t>
            </a:r>
            <a:r>
              <a:rPr lang="en-US" sz="1200" kern="1200" baseline="30000" dirty="0">
                <a:solidFill>
                  <a:schemeClr val="tx1"/>
                </a:solidFill>
                <a:effectLst/>
                <a:latin typeface="+mn-lt"/>
                <a:ea typeface="+mn-ea"/>
                <a:cs typeface="+mn-cs"/>
              </a:rPr>
              <a:t>o</a:t>
            </a:r>
            <a:r>
              <a:rPr lang="en-US" sz="1200" kern="1200" dirty="0">
                <a:solidFill>
                  <a:schemeClr val="tx1"/>
                </a:solidFill>
                <a:effectLst/>
                <a:latin typeface="+mn-lt"/>
                <a:ea typeface="+mn-ea"/>
                <a:cs typeface="+mn-cs"/>
              </a:rPr>
              <a:t>C: water at 25</a:t>
            </a:r>
            <a:r>
              <a:rPr lang="en-US" sz="1200" kern="1200" baseline="30000" dirty="0">
                <a:solidFill>
                  <a:schemeClr val="tx1"/>
                </a:solidFill>
                <a:effectLst/>
                <a:latin typeface="+mn-lt"/>
                <a:ea typeface="+mn-ea"/>
                <a:cs typeface="+mn-cs"/>
              </a:rPr>
              <a:t>o</a:t>
            </a:r>
            <a:r>
              <a:rPr lang="en-US" sz="1200" kern="1200" dirty="0">
                <a:solidFill>
                  <a:schemeClr val="tx1"/>
                </a:solidFill>
                <a:effectLst/>
                <a:latin typeface="+mn-lt"/>
                <a:ea typeface="+mn-ea"/>
                <a:cs typeface="+mn-cs"/>
              </a:rPr>
              <a:t>C is substantially less dense than colder water, hence why it is at the surface of the lake.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Note!  We are focusing here on thermal stratification, not chemical stratification.  Density gradients due to differences in water chemistry (e.g., salinity) can be a major factor altering stratification in some lakes, but we are focusing on thermal density gradients in this module.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We are now going to introduce some terminology:</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The </a:t>
            </a:r>
            <a:r>
              <a:rPr lang="en-US" sz="1200" i="1" kern="1200" dirty="0">
                <a:solidFill>
                  <a:schemeClr val="tx1"/>
                </a:solidFill>
                <a:effectLst/>
                <a:latin typeface="+mn-lt"/>
                <a:ea typeface="+mn-ea"/>
                <a:cs typeface="+mn-cs"/>
              </a:rPr>
              <a:t>epilimnion</a:t>
            </a:r>
            <a:r>
              <a:rPr lang="en-US" sz="1200" kern="1200" dirty="0">
                <a:solidFill>
                  <a:schemeClr val="tx1"/>
                </a:solidFill>
                <a:effectLst/>
                <a:latin typeface="+mn-lt"/>
                <a:ea typeface="+mn-ea"/>
                <a:cs typeface="+mn-cs"/>
              </a:rPr>
              <a:t> encompasses the zone of the lake from the surface down to the </a:t>
            </a:r>
            <a:r>
              <a:rPr lang="en-US" sz="1200" i="1" kern="1200" dirty="0">
                <a:solidFill>
                  <a:schemeClr val="tx1"/>
                </a:solidFill>
                <a:effectLst/>
                <a:latin typeface="+mn-lt"/>
                <a:ea typeface="+mn-ea"/>
                <a:cs typeface="+mn-cs"/>
              </a:rPr>
              <a:t>thermocline</a:t>
            </a:r>
            <a:r>
              <a:rPr lang="en-US" sz="1200" kern="1200" dirty="0">
                <a:solidFill>
                  <a:schemeClr val="tx1"/>
                </a:solidFill>
                <a:effectLst/>
                <a:latin typeface="+mn-lt"/>
                <a:ea typeface="+mn-ea"/>
                <a:cs typeface="+mn-cs"/>
              </a:rPr>
              <a:t>, or the depth of maximum temperature change.</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The </a:t>
            </a:r>
            <a:r>
              <a:rPr lang="en-US" sz="1200" i="1" kern="1200" dirty="0">
                <a:solidFill>
                  <a:schemeClr val="tx1"/>
                </a:solidFill>
                <a:effectLst/>
                <a:latin typeface="+mn-lt"/>
                <a:ea typeface="+mn-ea"/>
                <a:cs typeface="+mn-cs"/>
              </a:rPr>
              <a:t>hypolimnion</a:t>
            </a:r>
            <a:r>
              <a:rPr lang="en-US" sz="1200" kern="1200" dirty="0">
                <a:solidFill>
                  <a:schemeClr val="tx1"/>
                </a:solidFill>
                <a:effectLst/>
                <a:latin typeface="+mn-lt"/>
                <a:ea typeface="+mn-ea"/>
                <a:cs typeface="+mn-cs"/>
              </a:rPr>
              <a:t> is the lake zone below the thermocline. </a:t>
            </a:r>
          </a:p>
        </p:txBody>
      </p:sp>
      <p:sp>
        <p:nvSpPr>
          <p:cNvPr id="4" name="Slide Number Placeholder 3"/>
          <p:cNvSpPr>
            <a:spLocks noGrp="1"/>
          </p:cNvSpPr>
          <p:nvPr>
            <p:ph type="sldNum" sz="quarter" idx="10"/>
          </p:nvPr>
        </p:nvSpPr>
        <p:spPr/>
        <p:txBody>
          <a:bodyPr/>
          <a:lstStyle/>
          <a:p>
            <a:fld id="{58020EE3-0E66-7545-AD0E-C93C74C0187D}" type="slidenum">
              <a:rPr lang="en-US" smtClean="0"/>
              <a:t>6</a:t>
            </a:fld>
            <a:endParaRPr lang="en-US" dirty="0"/>
          </a:p>
        </p:txBody>
      </p:sp>
    </p:spTree>
    <p:extLst>
      <p:ext uri="{BB962C8B-B14F-4D97-AF65-F5344CB8AC3E}">
        <p14:creationId xmlns:p14="http://schemas.microsoft.com/office/powerpoint/2010/main" val="4049653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Water temperature is regulated by several factors, including, solar radiation, air temperature, wind, precipitation, and inflow/outflow streams.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All of these will interact to control water temperature,</a:t>
            </a:r>
            <a:r>
              <a:rPr lang="en-US" sz="1200" kern="1200" baseline="0" dirty="0">
                <a:solidFill>
                  <a:schemeClr val="tx1"/>
                </a:solidFill>
                <a:effectLst/>
                <a:latin typeface="+mn-lt"/>
                <a:ea typeface="+mn-ea"/>
                <a:cs typeface="+mn-cs"/>
              </a:rPr>
              <a:t> ice cover, </a:t>
            </a:r>
            <a:r>
              <a:rPr lang="en-US" sz="1200" kern="1200" dirty="0">
                <a:solidFill>
                  <a:schemeClr val="tx1"/>
                </a:solidFill>
                <a:effectLst/>
                <a:latin typeface="+mn-lt"/>
                <a:ea typeface="+mn-ea"/>
                <a:cs typeface="+mn-cs"/>
              </a:rPr>
              <a:t>and thermal structure. The depth of the thermocline is regulated by solar radiation and wind-driven mixing. These factors can also contribute to lake depth, or level, through changes in evaporation, precipitation, and surface flows. </a:t>
            </a:r>
          </a:p>
        </p:txBody>
      </p:sp>
      <p:sp>
        <p:nvSpPr>
          <p:cNvPr id="4" name="Slide Number Placeholder 3"/>
          <p:cNvSpPr>
            <a:spLocks noGrp="1"/>
          </p:cNvSpPr>
          <p:nvPr>
            <p:ph type="sldNum" sz="quarter" idx="10"/>
          </p:nvPr>
        </p:nvSpPr>
        <p:spPr/>
        <p:txBody>
          <a:bodyPr/>
          <a:lstStyle/>
          <a:p>
            <a:fld id="{58020EE3-0E66-7545-AD0E-C93C74C0187D}" type="slidenum">
              <a:rPr lang="en-US" smtClean="0"/>
              <a:t>7</a:t>
            </a:fld>
            <a:endParaRPr lang="en-US" dirty="0"/>
          </a:p>
        </p:txBody>
      </p:sp>
    </p:spTree>
    <p:extLst>
      <p:ext uri="{BB962C8B-B14F-4D97-AF65-F5344CB8AC3E}">
        <p14:creationId xmlns:p14="http://schemas.microsoft.com/office/powerpoint/2010/main" val="902008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Drivers of lake temperature can occur at local, regional, and global scales:</a:t>
            </a:r>
            <a:r>
              <a:rPr lang="en-US" sz="1200" kern="1200" baseline="0" dirty="0">
                <a:solidFill>
                  <a:schemeClr val="tx1"/>
                </a:solidFill>
                <a:effectLst/>
                <a:latin typeface="+mn-lt"/>
                <a:ea typeface="+mn-ea"/>
                <a:cs typeface="+mn-cs"/>
              </a:rPr>
              <a:t> e.g., the temperature of inflowing streams and groundwater are local factors, whereas weather/climate patterns tend to be regional or global</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Looking at the effects of drivers operating at multiple scales uses a macrosystems ecology approach, which entails studying ecological dynamics and feedbacks across multiple spatial and temporal scales.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Here, we are using a macrosystems approach combining high-frequency sensor data and simulation models to compare the effects of local and regional drivers on lake temperature and ice cover</a:t>
            </a:r>
          </a:p>
        </p:txBody>
      </p:sp>
      <p:sp>
        <p:nvSpPr>
          <p:cNvPr id="4" name="Slide Number Placeholder 3"/>
          <p:cNvSpPr>
            <a:spLocks noGrp="1"/>
          </p:cNvSpPr>
          <p:nvPr>
            <p:ph type="sldNum" sz="quarter" idx="10"/>
          </p:nvPr>
        </p:nvSpPr>
        <p:spPr/>
        <p:txBody>
          <a:bodyPr/>
          <a:lstStyle/>
          <a:p>
            <a:fld id="{58020EE3-0E66-7545-AD0E-C93C74C0187D}" type="slidenum">
              <a:rPr lang="en-US" smtClean="0"/>
              <a:t>8</a:t>
            </a:fld>
            <a:endParaRPr lang="en-US" dirty="0"/>
          </a:p>
        </p:txBody>
      </p:sp>
    </p:spTree>
    <p:extLst>
      <p:ext uri="{BB962C8B-B14F-4D97-AF65-F5344CB8AC3E}">
        <p14:creationId xmlns:p14="http://schemas.microsoft.com/office/powerpoint/2010/main" val="34579709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6223A8-58DE-49DC-9245-9F9544461F34}" type="slidenum">
              <a:rPr lang="en-US" smtClean="0"/>
              <a:t>9</a:t>
            </a:fld>
            <a:endParaRPr lang="en-US"/>
          </a:p>
        </p:txBody>
      </p:sp>
    </p:spTree>
    <p:extLst>
      <p:ext uri="{BB962C8B-B14F-4D97-AF65-F5344CB8AC3E}">
        <p14:creationId xmlns:p14="http://schemas.microsoft.com/office/powerpoint/2010/main" val="2440147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77B71E-DB05-3247-A543-5C522300B2DD}" type="datetimeFigureOut">
              <a:rPr lang="en-US" smtClean="0"/>
              <a:t>11/19/18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DCA981-0BA6-AA45-A514-F92DA83CB2F1}"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5820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77B71E-DB05-3247-A543-5C522300B2DD}" type="datetimeFigureOut">
              <a:rPr lang="en-US" smtClean="0"/>
              <a:t>11/19/18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DCA981-0BA6-AA45-A514-F92DA83CB2F1}" type="slidenum">
              <a:rPr lang="en-US" smtClean="0"/>
              <a:t>‹#›</a:t>
            </a:fld>
            <a:endParaRPr lang="en-US"/>
          </a:p>
        </p:txBody>
      </p:sp>
    </p:spTree>
    <p:extLst>
      <p:ext uri="{BB962C8B-B14F-4D97-AF65-F5344CB8AC3E}">
        <p14:creationId xmlns:p14="http://schemas.microsoft.com/office/powerpoint/2010/main" val="3575587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77B71E-DB05-3247-A543-5C522300B2DD}" type="datetimeFigureOut">
              <a:rPr lang="en-US" smtClean="0"/>
              <a:t>11/19/18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DCA981-0BA6-AA45-A514-F92DA83CB2F1}" type="slidenum">
              <a:rPr lang="en-US" smtClean="0"/>
              <a:t>‹#›</a:t>
            </a:fld>
            <a:endParaRPr lang="en-US"/>
          </a:p>
        </p:txBody>
      </p:sp>
    </p:spTree>
    <p:extLst>
      <p:ext uri="{BB962C8B-B14F-4D97-AF65-F5344CB8AC3E}">
        <p14:creationId xmlns:p14="http://schemas.microsoft.com/office/powerpoint/2010/main" val="896322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77B71E-DB05-3247-A543-5C522300B2DD}" type="datetimeFigureOut">
              <a:rPr lang="en-US" smtClean="0"/>
              <a:t>11/19/18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DCA981-0BA6-AA45-A514-F92DA83CB2F1}" type="slidenum">
              <a:rPr lang="en-US" smtClean="0"/>
              <a:t>‹#›</a:t>
            </a:fld>
            <a:endParaRPr lang="en-US"/>
          </a:p>
        </p:txBody>
      </p:sp>
    </p:spTree>
    <p:extLst>
      <p:ext uri="{BB962C8B-B14F-4D97-AF65-F5344CB8AC3E}">
        <p14:creationId xmlns:p14="http://schemas.microsoft.com/office/powerpoint/2010/main" val="411256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D77B71E-DB05-3247-A543-5C522300B2DD}" type="datetimeFigureOut">
              <a:rPr lang="en-US" smtClean="0"/>
              <a:t>11/19/18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DCA981-0BA6-AA45-A514-F92DA83CB2F1}"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7859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77B71E-DB05-3247-A543-5C522300B2DD}" type="datetimeFigureOut">
              <a:rPr lang="en-US" smtClean="0"/>
              <a:t>11/19/18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DCA981-0BA6-AA45-A514-F92DA83CB2F1}" type="slidenum">
              <a:rPr lang="en-US" smtClean="0"/>
              <a:t>‹#›</a:t>
            </a:fld>
            <a:endParaRPr lang="en-US"/>
          </a:p>
        </p:txBody>
      </p:sp>
    </p:spTree>
    <p:extLst>
      <p:ext uri="{BB962C8B-B14F-4D97-AF65-F5344CB8AC3E}">
        <p14:creationId xmlns:p14="http://schemas.microsoft.com/office/powerpoint/2010/main" val="3835783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D77B71E-DB05-3247-A543-5C522300B2DD}" type="datetimeFigureOut">
              <a:rPr lang="en-US" smtClean="0"/>
              <a:t>11/19/18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DCA981-0BA6-AA45-A514-F92DA83CB2F1}"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70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D77B71E-DB05-3247-A543-5C522300B2DD}" type="datetimeFigureOut">
              <a:rPr lang="en-US" smtClean="0"/>
              <a:t>11/19/18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DCA981-0BA6-AA45-A514-F92DA83CB2F1}" type="slidenum">
              <a:rPr lang="en-US" smtClean="0"/>
              <a:t>‹#›</a:t>
            </a:fld>
            <a:endParaRPr lang="en-US"/>
          </a:p>
        </p:txBody>
      </p:sp>
    </p:spTree>
    <p:extLst>
      <p:ext uri="{BB962C8B-B14F-4D97-AF65-F5344CB8AC3E}">
        <p14:creationId xmlns:p14="http://schemas.microsoft.com/office/powerpoint/2010/main" val="3252533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77B71E-DB05-3247-A543-5C522300B2DD}" type="datetimeFigureOut">
              <a:rPr lang="en-US" smtClean="0"/>
              <a:t>11/19/18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DCA981-0BA6-AA45-A514-F92DA83CB2F1}" type="slidenum">
              <a:rPr lang="en-US" smtClean="0"/>
              <a:t>‹#›</a:t>
            </a:fld>
            <a:endParaRPr lang="en-US"/>
          </a:p>
        </p:txBody>
      </p:sp>
    </p:spTree>
    <p:extLst>
      <p:ext uri="{BB962C8B-B14F-4D97-AF65-F5344CB8AC3E}">
        <p14:creationId xmlns:p14="http://schemas.microsoft.com/office/powerpoint/2010/main" val="733261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D77B71E-DB05-3247-A543-5C522300B2DD}" type="datetimeFigureOut">
              <a:rPr lang="en-US" smtClean="0"/>
              <a:t>11/19/18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DCA981-0BA6-AA45-A514-F92DA83CB2F1}"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6405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D77B71E-DB05-3247-A543-5C522300B2DD}" type="datetimeFigureOut">
              <a:rPr lang="en-US" smtClean="0"/>
              <a:t>11/19/18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DCA981-0BA6-AA45-A514-F92DA83CB2F1}" type="slidenum">
              <a:rPr lang="en-US" smtClean="0"/>
              <a:t>‹#›</a:t>
            </a:fld>
            <a:endParaRPr lang="en-US"/>
          </a:p>
        </p:txBody>
      </p:sp>
    </p:spTree>
    <p:extLst>
      <p:ext uri="{BB962C8B-B14F-4D97-AF65-F5344CB8AC3E}">
        <p14:creationId xmlns:p14="http://schemas.microsoft.com/office/powerpoint/2010/main" val="1337033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2D77B71E-DB05-3247-A543-5C522300B2DD}" type="datetimeFigureOut">
              <a:rPr lang="en-US" smtClean="0"/>
              <a:t>11/19/18</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ABDCA981-0BA6-AA45-A514-F92DA83CB2F1}" type="slidenum">
              <a:rPr lang="en-US" smtClean="0"/>
              <a:t>‹#›</a:t>
            </a:fld>
            <a:endParaRPr lang="en-US"/>
          </a:p>
        </p:txBody>
      </p:sp>
    </p:spTree>
    <p:extLst>
      <p:ext uri="{BB962C8B-B14F-4D97-AF65-F5344CB8AC3E}">
        <p14:creationId xmlns:p14="http://schemas.microsoft.com/office/powerpoint/2010/main" val="236821207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8" Type="http://schemas.openxmlformats.org/officeDocument/2006/relationships/hyperlink" Target="http://aed.see.uwa.edu.au/research/models/GLM/" TargetMode="External"/><Relationship Id="rId3" Type="http://schemas.openxmlformats.org/officeDocument/2006/relationships/image" Target="../media/image21.jpeg"/><Relationship Id="rId7" Type="http://schemas.microsoft.com/office/2007/relationships/hdphoto" Target="../media/hdphoto2.wdp"/><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3.png"/><Relationship Id="rId5" Type="http://schemas.microsoft.com/office/2007/relationships/hdphoto" Target="../media/hdphoto1.wdp"/><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D9A1206E-637D-4ABE-ABC3-2CC7F1C91DB3}"/>
              </a:ext>
            </a:extLst>
          </p:cNvPr>
          <p:cNvSpPr txBox="1">
            <a:spLocks/>
          </p:cNvSpPr>
          <p:nvPr/>
        </p:nvSpPr>
        <p:spPr>
          <a:xfrm>
            <a:off x="0" y="3673313"/>
            <a:ext cx="9144000" cy="1752600"/>
          </a:xfrm>
          <a:prstGeom prst="rect">
            <a:avLst/>
          </a:prstGeom>
        </p:spPr>
        <p:txBody>
          <a:bodyPr vert="horz" lIns="91440" tIns="45720" rIns="91440" bIns="45720" rtlCol="0">
            <a:normAutofit/>
          </a:bodyPr>
          <a:lstStyle>
            <a:lvl1pPr marL="0" indent="0" algn="l" defTabSz="914400" rtl="0" eaLnBrk="1" latinLnBrk="0" hangingPunct="1">
              <a:spcBef>
                <a:spcPct val="20000"/>
              </a:spcBef>
              <a:buClr>
                <a:schemeClr val="accent1"/>
              </a:buClr>
              <a:buSzPct val="85000"/>
              <a:buFont typeface="Arial"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spcBef>
                <a:spcPct val="20000"/>
              </a:spcBef>
              <a:buClr>
                <a:schemeClr val="accent1"/>
              </a:buClr>
              <a:buSzPct val="85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SzPct val="100000"/>
              <a:buFont typeface="Arial" pitchFamily="34" charset="0"/>
              <a:buNone/>
              <a:defRPr sz="14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9pPr>
          </a:lstStyle>
          <a:p>
            <a:pPr algn="ctr"/>
            <a:r>
              <a:rPr lang="en-US" sz="1800" dirty="0">
                <a:solidFill>
                  <a:srgbClr val="000000"/>
                </a:solidFill>
              </a:rPr>
              <a:t>Farrell, K.J. and C.C. </a:t>
            </a:r>
            <a:r>
              <a:rPr lang="en-US" sz="1800" dirty="0">
                <a:solidFill>
                  <a:schemeClr val="tx1"/>
                </a:solidFill>
              </a:rPr>
              <a:t>Carey. 18 May 2018. </a:t>
            </a:r>
          </a:p>
          <a:p>
            <a:pPr algn="ctr"/>
            <a:r>
              <a:rPr lang="en-US" sz="1800" dirty="0">
                <a:solidFill>
                  <a:srgbClr val="000000"/>
                </a:solidFill>
              </a:rPr>
              <a:t>Macrosystems EDDIE: Teleconnections. </a:t>
            </a:r>
          </a:p>
          <a:p>
            <a:pPr algn="ctr"/>
            <a:r>
              <a:rPr lang="en-US" sz="1800" dirty="0">
                <a:solidFill>
                  <a:srgbClr val="000000"/>
                </a:solidFill>
              </a:rPr>
              <a:t>Macrosystems EDDIE Module 3, Version 1. </a:t>
            </a:r>
          </a:p>
          <a:p>
            <a:pPr algn="ctr"/>
            <a:r>
              <a:rPr lang="en-US" sz="1800" dirty="0">
                <a:solidFill>
                  <a:srgbClr val="000000"/>
                </a:solidFill>
              </a:rPr>
              <a:t>http://module3.macrosystemseddie.org</a:t>
            </a:r>
          </a:p>
          <a:p>
            <a:pPr algn="ctr"/>
            <a:r>
              <a:rPr lang="en-US" sz="1800" dirty="0">
                <a:solidFill>
                  <a:srgbClr val="000000"/>
                </a:solidFill>
              </a:rPr>
              <a:t>Module development was supported by NSF EF 1702506.</a:t>
            </a:r>
          </a:p>
        </p:txBody>
      </p:sp>
      <p:sp>
        <p:nvSpPr>
          <p:cNvPr id="5" name="Title 1">
            <a:extLst>
              <a:ext uri="{FF2B5EF4-FFF2-40B4-BE49-F238E27FC236}">
                <a16:creationId xmlns:a16="http://schemas.microsoft.com/office/drawing/2014/main" id="{B067E713-7003-4804-8B4E-F9C26899DFB5}"/>
              </a:ext>
            </a:extLst>
          </p:cNvPr>
          <p:cNvSpPr>
            <a:spLocks noGrp="1"/>
          </p:cNvSpPr>
          <p:nvPr>
            <p:ph type="ctrTitle"/>
          </p:nvPr>
        </p:nvSpPr>
        <p:spPr>
          <a:xfrm>
            <a:off x="0" y="933450"/>
            <a:ext cx="9144000" cy="2771633"/>
          </a:xfrm>
        </p:spPr>
        <p:txBody>
          <a:bodyPr>
            <a:noAutofit/>
          </a:bodyPr>
          <a:lstStyle/>
          <a:p>
            <a:pPr algn="ctr"/>
            <a:r>
              <a:rPr lang="en-US" sz="4600" b="1" dirty="0">
                <a:latin typeface="Calibri" panose="020F0502020204030204" pitchFamily="34" charset="0"/>
              </a:rPr>
              <a:t>M</a:t>
            </a:r>
            <a:r>
              <a:rPr lang="en-US" sz="4600" b="1" cap="none" dirty="0">
                <a:latin typeface="Calibri" panose="020F0502020204030204" pitchFamily="34" charset="0"/>
              </a:rPr>
              <a:t>acrosystems</a:t>
            </a:r>
            <a:r>
              <a:rPr lang="en-US" sz="4600" b="1" dirty="0">
                <a:latin typeface="Calibri" panose="020F0502020204030204" pitchFamily="34" charset="0"/>
              </a:rPr>
              <a:t> EDDIE</a:t>
            </a:r>
            <a:r>
              <a:rPr lang="en-US" sz="4600" dirty="0">
                <a:latin typeface="Calibri" panose="020F0502020204030204" pitchFamily="34" charset="0"/>
              </a:rPr>
              <a:t>: </a:t>
            </a:r>
            <a:br>
              <a:rPr lang="en-US" sz="4600" dirty="0">
                <a:latin typeface="Calibri" panose="020F0502020204030204" pitchFamily="34" charset="0"/>
              </a:rPr>
            </a:br>
            <a:r>
              <a:rPr lang="en-US" sz="4000" b="1" cap="none" dirty="0">
                <a:latin typeface="Calibri" panose="020F0502020204030204" pitchFamily="34" charset="0"/>
              </a:rPr>
              <a:t>Teleconnections</a:t>
            </a:r>
            <a:r>
              <a:rPr lang="en-US" sz="4000" dirty="0">
                <a:latin typeface="Calibri" panose="020F0502020204030204" pitchFamily="34" charset="0"/>
              </a:rPr>
              <a:t/>
            </a:r>
            <a:br>
              <a:rPr lang="en-US" sz="4000" dirty="0">
                <a:latin typeface="Calibri" panose="020F0502020204030204" pitchFamily="34" charset="0"/>
              </a:rPr>
            </a:br>
            <a:endParaRPr lang="en-US" sz="4000" dirty="0">
              <a:latin typeface="Calibri" panose="020F0502020204030204" pitchFamily="34" charset="0"/>
            </a:endParaRPr>
          </a:p>
        </p:txBody>
      </p:sp>
      <p:grpSp>
        <p:nvGrpSpPr>
          <p:cNvPr id="10" name="Group 9">
            <a:extLst>
              <a:ext uri="{FF2B5EF4-FFF2-40B4-BE49-F238E27FC236}">
                <a16:creationId xmlns:a16="http://schemas.microsoft.com/office/drawing/2014/main" id="{5285295F-2D84-4C00-B2B5-80D2CECD3443}"/>
              </a:ext>
            </a:extLst>
          </p:cNvPr>
          <p:cNvGrpSpPr/>
          <p:nvPr/>
        </p:nvGrpSpPr>
        <p:grpSpPr>
          <a:xfrm>
            <a:off x="1311034" y="5751615"/>
            <a:ext cx="6521932" cy="914400"/>
            <a:chOff x="254113" y="5732565"/>
            <a:chExt cx="6521935" cy="914400"/>
          </a:xfrm>
        </p:grpSpPr>
        <p:pic>
          <p:nvPicPr>
            <p:cNvPr id="11" name="Picture 10">
              <a:extLst>
                <a:ext uri="{FF2B5EF4-FFF2-40B4-BE49-F238E27FC236}">
                  <a16:creationId xmlns:a16="http://schemas.microsoft.com/office/drawing/2014/main" id="{096EA91A-5FCB-4330-8DBF-3626429DA9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113" y="5732565"/>
              <a:ext cx="2563239" cy="914400"/>
            </a:xfrm>
            <a:prstGeom prst="rect">
              <a:avLst/>
            </a:prstGeom>
          </p:spPr>
        </p:pic>
        <p:pic>
          <p:nvPicPr>
            <p:cNvPr id="12" name="Picture 11">
              <a:extLst>
                <a:ext uri="{FF2B5EF4-FFF2-40B4-BE49-F238E27FC236}">
                  <a16:creationId xmlns:a16="http://schemas.microsoft.com/office/drawing/2014/main" id="{1459E85C-412F-4C0C-9D26-57015B9CE78F}"/>
                </a:ext>
              </a:extLst>
            </p:cNvPr>
            <p:cNvPicPr>
              <a:picLocks noChangeAspect="1"/>
            </p:cNvPicPr>
            <p:nvPr/>
          </p:nvPicPr>
          <p:blipFill>
            <a:blip r:embed="rId4"/>
            <a:stretch>
              <a:fillRect/>
            </a:stretch>
          </p:blipFill>
          <p:spPr>
            <a:xfrm>
              <a:off x="4052825" y="5824005"/>
              <a:ext cx="2723223" cy="731520"/>
            </a:xfrm>
            <a:prstGeom prst="rect">
              <a:avLst/>
            </a:prstGeom>
          </p:spPr>
        </p:pic>
        <p:pic>
          <p:nvPicPr>
            <p:cNvPr id="13" name="Picture 2" descr="Image result for nsf">
              <a:extLst>
                <a:ext uri="{FF2B5EF4-FFF2-40B4-BE49-F238E27FC236}">
                  <a16:creationId xmlns:a16="http://schemas.microsoft.com/office/drawing/2014/main" id="{F1A6A757-1B8F-4763-84C1-02B802389EB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57238" y="5732565"/>
              <a:ext cx="914400" cy="9144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21371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1549"/>
            <a:ext cx="9144000" cy="972864"/>
          </a:xfrm>
        </p:spPr>
        <p:txBody>
          <a:bodyPr anchor="t">
            <a:noAutofit/>
          </a:bodyPr>
          <a:lstStyle/>
          <a:p>
            <a:r>
              <a:rPr lang="en-US" sz="3400" b="1" dirty="0"/>
              <a:t> Teleconnections in lakes</a:t>
            </a:r>
          </a:p>
        </p:txBody>
      </p:sp>
      <p:sp>
        <p:nvSpPr>
          <p:cNvPr id="3" name="Content Placeholder 2"/>
          <p:cNvSpPr>
            <a:spLocks noGrp="1"/>
          </p:cNvSpPr>
          <p:nvPr>
            <p:ph idx="1"/>
          </p:nvPr>
        </p:nvSpPr>
        <p:spPr>
          <a:xfrm>
            <a:off x="188841" y="1499191"/>
            <a:ext cx="5834587" cy="5178055"/>
          </a:xfrm>
        </p:spPr>
        <p:txBody>
          <a:bodyPr>
            <a:normAutofit/>
          </a:bodyPr>
          <a:lstStyle/>
          <a:p>
            <a:pPr>
              <a:buFont typeface="Wingdings" panose="05000000000000000000" pitchFamily="2" charset="2"/>
              <a:buChar char="§"/>
            </a:pPr>
            <a:r>
              <a:rPr lang="en-US" sz="2200" dirty="0"/>
              <a:t>Lake temperatures and ice cover duration are likely affected by ENSO events, but little is known about lake responses</a:t>
            </a:r>
          </a:p>
          <a:p>
            <a:pPr>
              <a:buFont typeface="Wingdings" panose="05000000000000000000" pitchFamily="2" charset="2"/>
              <a:buChar char="§"/>
            </a:pPr>
            <a:endParaRPr lang="en-US" sz="2200" dirty="0"/>
          </a:p>
          <a:p>
            <a:pPr>
              <a:buFont typeface="Wingdings" panose="05000000000000000000" pitchFamily="2" charset="2"/>
              <a:buChar char="§"/>
            </a:pPr>
            <a:r>
              <a:rPr lang="en-US" sz="2200" dirty="0"/>
              <a:t>The effect of El Niño on a lake may depend on the strength of the El Niño forcing itself, the region in which a lake is located, and local lake characteristics</a:t>
            </a:r>
          </a:p>
          <a:p>
            <a:pPr>
              <a:buFont typeface="Wingdings" panose="05000000000000000000" pitchFamily="2" charset="2"/>
              <a:buChar char="§"/>
            </a:pPr>
            <a:endParaRPr lang="en-US" sz="2200" dirty="0"/>
          </a:p>
          <a:p>
            <a:pPr>
              <a:buFont typeface="Wingdings" panose="05000000000000000000" pitchFamily="2" charset="2"/>
              <a:buChar char="§"/>
            </a:pPr>
            <a:r>
              <a:rPr lang="en-US" sz="2200" dirty="0"/>
              <a:t>Today, we’re going to examine how the effects of El Niño teleconnections on lakes across the U.S. are mediated by local and regional factors</a:t>
            </a:r>
          </a:p>
        </p:txBody>
      </p:sp>
      <p:grpSp>
        <p:nvGrpSpPr>
          <p:cNvPr id="6" name="Group 5"/>
          <p:cNvGrpSpPr/>
          <p:nvPr/>
        </p:nvGrpSpPr>
        <p:grpSpPr>
          <a:xfrm>
            <a:off x="6199908" y="1779104"/>
            <a:ext cx="2600325" cy="4076111"/>
            <a:chOff x="6199908" y="1779104"/>
            <a:chExt cx="2600325" cy="4076111"/>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99908" y="3904421"/>
              <a:ext cx="2600325" cy="1943100"/>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99908" y="1779104"/>
              <a:ext cx="2600325" cy="1950244"/>
            </a:xfrm>
            <a:prstGeom prst="rect">
              <a:avLst/>
            </a:prstGeom>
          </p:spPr>
        </p:pic>
        <p:sp>
          <p:nvSpPr>
            <p:cNvPr id="9" name="Rectangle 8">
              <a:extLst>
                <a:ext uri="{FF2B5EF4-FFF2-40B4-BE49-F238E27FC236}">
                  <a16:creationId xmlns:a16="http://schemas.microsoft.com/office/drawing/2014/main" id="{87495D8B-0C24-4029-AAA0-CBD2A011BF3B}"/>
                </a:ext>
              </a:extLst>
            </p:cNvPr>
            <p:cNvSpPr/>
            <p:nvPr/>
          </p:nvSpPr>
          <p:spPr>
            <a:xfrm>
              <a:off x="8044898" y="3506210"/>
              <a:ext cx="755335" cy="230832"/>
            </a:xfrm>
            <a:prstGeom prst="rect">
              <a:avLst/>
            </a:prstGeom>
          </p:spPr>
          <p:txBody>
            <a:bodyPr wrap="none">
              <a:spAutoFit/>
            </a:bodyPr>
            <a:lstStyle/>
            <a:p>
              <a:r>
                <a:rPr lang="en-US" sz="900">
                  <a:solidFill>
                    <a:schemeClr val="bg1"/>
                  </a:solidFill>
                </a:rPr>
                <a:t>C.C. Carey</a:t>
              </a:r>
            </a:p>
          </p:txBody>
        </p:sp>
        <p:sp>
          <p:nvSpPr>
            <p:cNvPr id="10" name="Rectangle 9">
              <a:extLst>
                <a:ext uri="{FF2B5EF4-FFF2-40B4-BE49-F238E27FC236}">
                  <a16:creationId xmlns:a16="http://schemas.microsoft.com/office/drawing/2014/main" id="{87495D8B-0C24-4029-AAA0-CBD2A011BF3B}"/>
                </a:ext>
              </a:extLst>
            </p:cNvPr>
            <p:cNvSpPr/>
            <p:nvPr/>
          </p:nvSpPr>
          <p:spPr>
            <a:xfrm>
              <a:off x="8044898" y="5624383"/>
              <a:ext cx="755335" cy="230832"/>
            </a:xfrm>
            <a:prstGeom prst="rect">
              <a:avLst/>
            </a:prstGeom>
          </p:spPr>
          <p:txBody>
            <a:bodyPr wrap="none">
              <a:spAutoFit/>
            </a:bodyPr>
            <a:lstStyle/>
            <a:p>
              <a:r>
                <a:rPr lang="en-US" sz="900">
                  <a:solidFill>
                    <a:schemeClr val="bg1"/>
                  </a:solidFill>
                </a:rPr>
                <a:t>C.C. Carey</a:t>
              </a:r>
            </a:p>
          </p:txBody>
        </p:sp>
      </p:grpSp>
    </p:spTree>
    <p:extLst>
      <p:ext uri="{BB962C8B-B14F-4D97-AF65-F5344CB8AC3E}">
        <p14:creationId xmlns:p14="http://schemas.microsoft.com/office/powerpoint/2010/main" val="2283127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0A7BEB-0AD9-A14B-8927-A4AAA927AC39}"/>
              </a:ext>
            </a:extLst>
          </p:cNvPr>
          <p:cNvSpPr>
            <a:spLocks noGrp="1"/>
          </p:cNvSpPr>
          <p:nvPr>
            <p:ph idx="1"/>
          </p:nvPr>
        </p:nvSpPr>
        <p:spPr>
          <a:xfrm>
            <a:off x="238399" y="1600200"/>
            <a:ext cx="4750443" cy="4905166"/>
          </a:xfrm>
        </p:spPr>
        <p:txBody>
          <a:bodyPr>
            <a:normAutofit/>
          </a:bodyPr>
          <a:lstStyle/>
          <a:p>
            <a:pPr>
              <a:buFont typeface="Wingdings" panose="05000000000000000000" pitchFamily="2" charset="2"/>
              <a:buChar char="§"/>
            </a:pPr>
            <a:r>
              <a:rPr lang="en-US" sz="2200" dirty="0"/>
              <a:t>Even warming of just 1</a:t>
            </a:r>
            <a:r>
              <a:rPr lang="en-US" sz="2200" baseline="30000" dirty="0"/>
              <a:t>o</a:t>
            </a:r>
            <a:r>
              <a:rPr lang="en-US" sz="2200" dirty="0"/>
              <a:t>C due to ENSO can have substantial effects on lake thermal stratification, oxygen concentrations, nutrient cycling, algal blooms, and fish habitat</a:t>
            </a:r>
          </a:p>
          <a:p>
            <a:pPr>
              <a:buFont typeface="Wingdings" panose="05000000000000000000" pitchFamily="2" charset="2"/>
              <a:buChar char="§"/>
            </a:pPr>
            <a:endParaRPr lang="en-US" sz="2200" dirty="0"/>
          </a:p>
          <a:p>
            <a:pPr>
              <a:buFont typeface="Wingdings" panose="05000000000000000000" pitchFamily="2" charset="2"/>
              <a:buChar char="§"/>
            </a:pPr>
            <a:r>
              <a:rPr lang="en-US" sz="2200" dirty="0"/>
              <a:t>These changes can propagate over time: e.g., as lakes lose ice in warmer winters, they absorb more heat, resulting in warmer summer water temperatures</a:t>
            </a:r>
          </a:p>
        </p:txBody>
      </p:sp>
      <p:grpSp>
        <p:nvGrpSpPr>
          <p:cNvPr id="15" name="Group 14"/>
          <p:cNvGrpSpPr/>
          <p:nvPr/>
        </p:nvGrpSpPr>
        <p:grpSpPr>
          <a:xfrm>
            <a:off x="5061776" y="1843892"/>
            <a:ext cx="3813266" cy="4329320"/>
            <a:chOff x="4727666" y="1843892"/>
            <a:chExt cx="3813266" cy="4329320"/>
          </a:xfrm>
        </p:grpSpPr>
        <p:pic>
          <p:nvPicPr>
            <p:cNvPr id="10" name="Picture 2" descr="Image result for frozen lake">
              <a:extLst>
                <a:ext uri="{FF2B5EF4-FFF2-40B4-BE49-F238E27FC236}">
                  <a16:creationId xmlns:a16="http://schemas.microsoft.com/office/drawing/2014/main" id="{C970259E-BF04-4C7D-BA11-C7477E63C89F}"/>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4873533" y="1843892"/>
              <a:ext cx="3667399" cy="1663700"/>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pic>
          <p:nvPicPr>
            <p:cNvPr id="11" name="Picture 4" descr="Image result for summer lake">
              <a:extLst>
                <a:ext uri="{FF2B5EF4-FFF2-40B4-BE49-F238E27FC236}">
                  <a16:creationId xmlns:a16="http://schemas.microsoft.com/office/drawing/2014/main" id="{C33F5213-B1B9-4B4B-B323-E135BA511089}"/>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a:stretch/>
          </p:blipFill>
          <p:spPr bwMode="auto">
            <a:xfrm>
              <a:off x="4873533" y="4263292"/>
              <a:ext cx="3667399" cy="1663700"/>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77E4253-47F8-4877-955C-D0FF058E222D}"/>
                </a:ext>
              </a:extLst>
            </p:cNvPr>
            <p:cNvSpPr txBox="1"/>
            <p:nvPr/>
          </p:nvSpPr>
          <p:spPr>
            <a:xfrm>
              <a:off x="4727666" y="3507592"/>
              <a:ext cx="3813266" cy="246221"/>
            </a:xfrm>
            <a:prstGeom prst="rect">
              <a:avLst/>
            </a:prstGeom>
            <a:noFill/>
          </p:spPr>
          <p:txBody>
            <a:bodyPr wrap="square" rtlCol="0">
              <a:spAutoFit/>
            </a:bodyPr>
            <a:lstStyle/>
            <a:p>
              <a:pPr algn="r"/>
              <a:r>
                <a:rPr lang="en-US" sz="1000" dirty="0"/>
                <a:t>Image: Wikimedia commons</a:t>
              </a:r>
            </a:p>
          </p:txBody>
        </p:sp>
        <p:sp>
          <p:nvSpPr>
            <p:cNvPr id="13" name="TextBox 12">
              <a:extLst>
                <a:ext uri="{FF2B5EF4-FFF2-40B4-BE49-F238E27FC236}">
                  <a16:creationId xmlns:a16="http://schemas.microsoft.com/office/drawing/2014/main" id="{29E5888E-EDF1-4023-BA02-FC09AC1BF235}"/>
                </a:ext>
              </a:extLst>
            </p:cNvPr>
            <p:cNvSpPr txBox="1"/>
            <p:nvPr/>
          </p:nvSpPr>
          <p:spPr>
            <a:xfrm>
              <a:off x="4727666" y="5926991"/>
              <a:ext cx="3813266" cy="246221"/>
            </a:xfrm>
            <a:prstGeom prst="rect">
              <a:avLst/>
            </a:prstGeom>
            <a:noFill/>
          </p:spPr>
          <p:txBody>
            <a:bodyPr wrap="square" rtlCol="0">
              <a:spAutoFit/>
            </a:bodyPr>
            <a:lstStyle/>
            <a:p>
              <a:pPr algn="r"/>
              <a:r>
                <a:rPr lang="en-US" sz="1000" dirty="0"/>
                <a:t>Image: Wikimedia commons</a:t>
              </a:r>
            </a:p>
          </p:txBody>
        </p:sp>
      </p:grpSp>
      <p:sp>
        <p:nvSpPr>
          <p:cNvPr id="14" name="Title 1"/>
          <p:cNvSpPr txBox="1">
            <a:spLocks/>
          </p:cNvSpPr>
          <p:nvPr/>
        </p:nvSpPr>
        <p:spPr>
          <a:xfrm>
            <a:off x="0" y="361549"/>
            <a:ext cx="9144000" cy="972864"/>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400" b="1" dirty="0"/>
              <a:t>Why studying ENSO effects on lakes matters:</a:t>
            </a:r>
          </a:p>
        </p:txBody>
      </p:sp>
    </p:spTree>
    <p:extLst>
      <p:ext uri="{BB962C8B-B14F-4D97-AF65-F5344CB8AC3E}">
        <p14:creationId xmlns:p14="http://schemas.microsoft.com/office/powerpoint/2010/main" val="894397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9403"/>
            <a:ext cx="8686800" cy="990600"/>
          </a:xfrm>
        </p:spPr>
        <p:txBody>
          <a:bodyPr anchor="t">
            <a:normAutofit/>
          </a:bodyPr>
          <a:lstStyle/>
          <a:p>
            <a:r>
              <a:rPr lang="en-US" sz="3400" b="1" dirty="0"/>
              <a:t> Our focal question:</a:t>
            </a:r>
          </a:p>
        </p:txBody>
      </p:sp>
      <p:sp>
        <p:nvSpPr>
          <p:cNvPr id="6" name="Rectangle 5">
            <a:extLst>
              <a:ext uri="{FF2B5EF4-FFF2-40B4-BE49-F238E27FC236}">
                <a16:creationId xmlns:a16="http://schemas.microsoft.com/office/drawing/2014/main" id="{5D3B5112-929C-4971-837B-83DCC7254433}"/>
              </a:ext>
            </a:extLst>
          </p:cNvPr>
          <p:cNvSpPr/>
          <p:nvPr/>
        </p:nvSpPr>
        <p:spPr>
          <a:xfrm>
            <a:off x="0" y="1905213"/>
            <a:ext cx="9144000" cy="1661993"/>
          </a:xfrm>
          <a:prstGeom prst="rect">
            <a:avLst/>
          </a:prstGeom>
        </p:spPr>
        <p:txBody>
          <a:bodyPr wrap="square">
            <a:spAutoFit/>
          </a:bodyPr>
          <a:lstStyle/>
          <a:p>
            <a:pPr algn="ctr"/>
            <a:r>
              <a:rPr lang="en-US" sz="3400" dirty="0"/>
              <a:t>How do global ENSO teleconnections </a:t>
            </a:r>
            <a:r>
              <a:rPr lang="en-US" sz="3400" b="1" i="1" dirty="0"/>
              <a:t>interact</a:t>
            </a:r>
            <a:r>
              <a:rPr lang="en-US" sz="3400" dirty="0"/>
              <a:t> with local and regional characteristics to </a:t>
            </a:r>
          </a:p>
          <a:p>
            <a:pPr algn="ctr"/>
            <a:r>
              <a:rPr lang="en-US" sz="3400" dirty="0"/>
              <a:t>affect lake temperatures and ice cover?</a:t>
            </a:r>
          </a:p>
        </p:txBody>
      </p:sp>
      <p:pic>
        <p:nvPicPr>
          <p:cNvPr id="1026" name="Picture 2" descr="https://d32ogoqmya1dw8.cloudfront.net/images/eddie/macrosystems/lake_mead.jpg"/>
          <p:cNvPicPr>
            <a:picLocks noChangeAspect="1" noChangeArrowheads="1"/>
          </p:cNvPicPr>
          <p:nvPr/>
        </p:nvPicPr>
        <p:blipFill rotWithShape="1">
          <a:blip r:embed="rId3">
            <a:extLst>
              <a:ext uri="{28A0092B-C50C-407E-A947-70E740481C1C}">
                <a14:useLocalDpi xmlns:a14="http://schemas.microsoft.com/office/drawing/2010/main" val="0"/>
              </a:ext>
            </a:extLst>
          </a:blip>
          <a:srcRect t="3971" b="33169"/>
          <a:stretch/>
        </p:blipFill>
        <p:spPr bwMode="auto">
          <a:xfrm>
            <a:off x="0" y="4204749"/>
            <a:ext cx="9144000" cy="265325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7484571" y="6627168"/>
            <a:ext cx="1659429" cy="230832"/>
          </a:xfrm>
          <a:prstGeom prst="rect">
            <a:avLst/>
          </a:prstGeom>
        </p:spPr>
        <p:txBody>
          <a:bodyPr wrap="none">
            <a:spAutoFit/>
          </a:bodyPr>
          <a:lstStyle/>
          <a:p>
            <a:r>
              <a:rPr lang="en-US" sz="900">
                <a:solidFill>
                  <a:schemeClr val="bg1"/>
                </a:solidFill>
              </a:rPr>
              <a:t>Image: Wikimedia Commons</a:t>
            </a:r>
          </a:p>
        </p:txBody>
      </p:sp>
    </p:spTree>
    <p:extLst>
      <p:ext uri="{BB962C8B-B14F-4D97-AF65-F5344CB8AC3E}">
        <p14:creationId xmlns:p14="http://schemas.microsoft.com/office/powerpoint/2010/main" val="1762793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310033" y="5696856"/>
            <a:ext cx="2600325" cy="866775"/>
          </a:xfrm>
          <a:prstGeom prst="rect">
            <a:avLst/>
          </a:prstGeom>
        </p:spPr>
      </p:pic>
      <p:sp>
        <p:nvSpPr>
          <p:cNvPr id="2" name="Title 1"/>
          <p:cNvSpPr>
            <a:spLocks noGrp="1"/>
          </p:cNvSpPr>
          <p:nvPr>
            <p:ph type="title"/>
          </p:nvPr>
        </p:nvSpPr>
        <p:spPr>
          <a:xfrm>
            <a:off x="0" y="377286"/>
            <a:ext cx="9144000" cy="990600"/>
          </a:xfrm>
        </p:spPr>
        <p:txBody>
          <a:bodyPr anchor="t">
            <a:normAutofit/>
          </a:bodyPr>
          <a:lstStyle/>
          <a:p>
            <a:r>
              <a:rPr lang="en-US" sz="3400" b="1" dirty="0"/>
              <a:t> Models to identify drivers across scales</a:t>
            </a:r>
          </a:p>
        </p:txBody>
      </p:sp>
      <p:sp>
        <p:nvSpPr>
          <p:cNvPr id="3" name="Content Placeholder 2"/>
          <p:cNvSpPr>
            <a:spLocks noGrp="1"/>
          </p:cNvSpPr>
          <p:nvPr>
            <p:ph idx="1"/>
          </p:nvPr>
        </p:nvSpPr>
        <p:spPr/>
        <p:txBody>
          <a:bodyPr/>
          <a:lstStyle/>
          <a:p>
            <a:pPr>
              <a:buFont typeface="Wingdings" panose="05000000000000000000" pitchFamily="2" charset="2"/>
              <a:buChar char="§"/>
            </a:pPr>
            <a:r>
              <a:rPr lang="en-US" dirty="0"/>
              <a:t>How can we test the effects of remote drivers on lake temperatures and ice cover? </a:t>
            </a:r>
          </a:p>
          <a:p>
            <a:pPr lvl="1">
              <a:buFont typeface="Wingdings" panose="05000000000000000000" pitchFamily="2" charset="2"/>
              <a:buChar char="§"/>
            </a:pPr>
            <a:r>
              <a:rPr lang="en-US" dirty="0"/>
              <a:t>Impossible to experimentally manipulate climate drivers in lakes across a continent! </a:t>
            </a:r>
          </a:p>
          <a:p>
            <a:pPr>
              <a:buFont typeface="Wingdings" panose="05000000000000000000" pitchFamily="2" charset="2"/>
              <a:buChar char="§"/>
            </a:pPr>
            <a:r>
              <a:rPr lang="en-US" dirty="0"/>
              <a:t>Simulation modeling allows us to explore how different lakes respond to a change in one or more drivers:</a:t>
            </a:r>
          </a:p>
          <a:p>
            <a:pPr lvl="1">
              <a:buFont typeface="Wingdings" panose="05000000000000000000" pitchFamily="2" charset="2"/>
              <a:buChar char="§"/>
            </a:pPr>
            <a:r>
              <a:rPr lang="en-US" dirty="0"/>
              <a:t>For example, how would lake temperatures and ice cover change across the continent in response to an El Niño year?</a:t>
            </a:r>
          </a:p>
        </p:txBody>
      </p:sp>
      <p:pic>
        <p:nvPicPr>
          <p:cNvPr id="6" name="Picture 2" descr="Image result for lake clipart">
            <a:extLst>
              <a:ext uri="{FF2B5EF4-FFF2-40B4-BE49-F238E27FC236}">
                <a16:creationId xmlns:a16="http://schemas.microsoft.com/office/drawing/2014/main" id="{E3183407-ECD9-4AE4-A8B6-9725EEEF551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353778" y="5758226"/>
            <a:ext cx="2545500" cy="74403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ake clipart">
            <a:extLst>
              <a:ext uri="{FF2B5EF4-FFF2-40B4-BE49-F238E27FC236}">
                <a16:creationId xmlns:a16="http://schemas.microsoft.com/office/drawing/2014/main" id="{F8BD3CD6-21E3-4BD4-A76C-C9A6CCA6F67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217500" y="5758226"/>
            <a:ext cx="2545500" cy="7440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CF1D487-98DB-4AE7-B1E9-63DE55CDA3B3}"/>
              </a:ext>
            </a:extLst>
          </p:cNvPr>
          <p:cNvSpPr txBox="1"/>
          <p:nvPr/>
        </p:nvSpPr>
        <p:spPr>
          <a:xfrm>
            <a:off x="144814" y="4981996"/>
            <a:ext cx="1173318" cy="369332"/>
          </a:xfrm>
          <a:prstGeom prst="rect">
            <a:avLst/>
          </a:prstGeom>
          <a:noFill/>
        </p:spPr>
        <p:txBody>
          <a:bodyPr wrap="square" rtlCol="0">
            <a:spAutoFit/>
          </a:bodyPr>
          <a:lstStyle/>
          <a:p>
            <a:r>
              <a:rPr lang="en-US" b="1" dirty="0"/>
              <a:t>-</a:t>
            </a:r>
            <a:r>
              <a:rPr lang="en-US" b="1" dirty="0" err="1"/>
              <a:t>2°C</a:t>
            </a:r>
            <a:endParaRPr lang="en-US" b="1" dirty="0"/>
          </a:p>
        </p:txBody>
      </p:sp>
      <p:sp>
        <p:nvSpPr>
          <p:cNvPr id="9" name="TextBox 8">
            <a:extLst>
              <a:ext uri="{FF2B5EF4-FFF2-40B4-BE49-F238E27FC236}">
                <a16:creationId xmlns:a16="http://schemas.microsoft.com/office/drawing/2014/main" id="{50453152-91B6-4E3D-A5B1-892BCE4C6026}"/>
              </a:ext>
            </a:extLst>
          </p:cNvPr>
          <p:cNvSpPr txBox="1"/>
          <p:nvPr/>
        </p:nvSpPr>
        <p:spPr>
          <a:xfrm>
            <a:off x="3093241" y="4981996"/>
            <a:ext cx="1173318" cy="369332"/>
          </a:xfrm>
          <a:prstGeom prst="rect">
            <a:avLst/>
          </a:prstGeom>
          <a:noFill/>
        </p:spPr>
        <p:txBody>
          <a:bodyPr wrap="square" rtlCol="0">
            <a:spAutoFit/>
          </a:bodyPr>
          <a:lstStyle/>
          <a:p>
            <a:r>
              <a:rPr lang="en-US" b="1" dirty="0"/>
              <a:t>-</a:t>
            </a:r>
            <a:r>
              <a:rPr lang="en-US" b="1" dirty="0" err="1"/>
              <a:t>2°C</a:t>
            </a:r>
            <a:endParaRPr lang="en-US" b="1" dirty="0"/>
          </a:p>
        </p:txBody>
      </p:sp>
      <p:sp>
        <p:nvSpPr>
          <p:cNvPr id="10" name="TextBox 9">
            <a:extLst>
              <a:ext uri="{FF2B5EF4-FFF2-40B4-BE49-F238E27FC236}">
                <a16:creationId xmlns:a16="http://schemas.microsoft.com/office/drawing/2014/main" id="{84D54A6A-DBC7-454C-BA11-AF5D04C26315}"/>
              </a:ext>
            </a:extLst>
          </p:cNvPr>
          <p:cNvSpPr txBox="1"/>
          <p:nvPr/>
        </p:nvSpPr>
        <p:spPr>
          <a:xfrm>
            <a:off x="6148810" y="4981996"/>
            <a:ext cx="797593" cy="369332"/>
          </a:xfrm>
          <a:prstGeom prst="rect">
            <a:avLst/>
          </a:prstGeom>
          <a:noFill/>
        </p:spPr>
        <p:txBody>
          <a:bodyPr wrap="square" rtlCol="0">
            <a:spAutoFit/>
          </a:bodyPr>
          <a:lstStyle/>
          <a:p>
            <a:r>
              <a:rPr lang="en-US" b="1"/>
              <a:t>+2°C</a:t>
            </a:r>
          </a:p>
        </p:txBody>
      </p:sp>
      <p:sp>
        <p:nvSpPr>
          <p:cNvPr id="8" name="Right Arrow 7"/>
          <p:cNvSpPr/>
          <p:nvPr/>
        </p:nvSpPr>
        <p:spPr>
          <a:xfrm rot="1985468">
            <a:off x="472591" y="5393012"/>
            <a:ext cx="582621" cy="276341"/>
          </a:xfrm>
          <a:prstGeom prst="rightArrow">
            <a:avLst/>
          </a:prstGeom>
          <a:solidFill>
            <a:schemeClr val="accent1"/>
          </a:solidFill>
          <a:ln>
            <a:solidFill>
              <a:schemeClr val="tx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15" name="Right Arrow 14"/>
          <p:cNvSpPr/>
          <p:nvPr/>
        </p:nvSpPr>
        <p:spPr>
          <a:xfrm rot="1985468">
            <a:off x="3532524" y="5393012"/>
            <a:ext cx="582621" cy="276341"/>
          </a:xfrm>
          <a:prstGeom prst="rightArrow">
            <a:avLst/>
          </a:prstGeom>
          <a:solidFill>
            <a:schemeClr val="accent1"/>
          </a:solidFill>
          <a:ln>
            <a:solidFill>
              <a:schemeClr val="tx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17" name="Right Arrow 16"/>
          <p:cNvSpPr/>
          <p:nvPr/>
        </p:nvSpPr>
        <p:spPr>
          <a:xfrm rot="1985468">
            <a:off x="6485940" y="5399102"/>
            <a:ext cx="582621" cy="276341"/>
          </a:xfrm>
          <a:prstGeom prst="rightArrow">
            <a:avLst/>
          </a:prstGeom>
          <a:solidFill>
            <a:schemeClr val="accent2"/>
          </a:solidFill>
          <a:ln>
            <a:solidFill>
              <a:schemeClr val="accent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6348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50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50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100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100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100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P spid="8" grpId="0" animBg="1"/>
      <p:bldP spid="15" grpId="0" animBg="1"/>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1475"/>
            <a:ext cx="8229600" cy="990600"/>
          </a:xfrm>
        </p:spPr>
        <p:txBody>
          <a:bodyPr anchor="t">
            <a:normAutofit/>
          </a:bodyPr>
          <a:lstStyle/>
          <a:p>
            <a:r>
              <a:rPr lang="en-US" sz="3400" b="1" dirty="0"/>
              <a:t> GLM: </a:t>
            </a:r>
            <a:r>
              <a:rPr lang="en-US" sz="3400" b="1" u="sng" dirty="0"/>
              <a:t>G</a:t>
            </a:r>
            <a:r>
              <a:rPr lang="en-US" sz="3400" b="1" dirty="0"/>
              <a:t>eneral </a:t>
            </a:r>
            <a:r>
              <a:rPr lang="en-US" sz="3400" b="1" u="sng" dirty="0"/>
              <a:t>L</a:t>
            </a:r>
            <a:r>
              <a:rPr lang="en-US" sz="3400" b="1" dirty="0"/>
              <a:t>ake </a:t>
            </a:r>
            <a:r>
              <a:rPr lang="en-US" sz="3400" b="1" u="sng" dirty="0"/>
              <a:t>M</a:t>
            </a:r>
            <a:r>
              <a:rPr lang="en-US" sz="3400" b="1" dirty="0"/>
              <a:t>odel </a:t>
            </a:r>
          </a:p>
        </p:txBody>
      </p:sp>
      <p:sp>
        <p:nvSpPr>
          <p:cNvPr id="3" name="Content Placeholder 2"/>
          <p:cNvSpPr>
            <a:spLocks noGrp="1"/>
          </p:cNvSpPr>
          <p:nvPr>
            <p:ph idx="1"/>
          </p:nvPr>
        </p:nvSpPr>
        <p:spPr>
          <a:xfrm>
            <a:off x="332647" y="1417638"/>
            <a:ext cx="8673130" cy="3473339"/>
          </a:xfrm>
        </p:spPr>
        <p:txBody>
          <a:bodyPr>
            <a:normAutofit lnSpcReduction="10000"/>
          </a:bodyPr>
          <a:lstStyle/>
          <a:p>
            <a:pPr>
              <a:spcAft>
                <a:spcPts val="1200"/>
              </a:spcAft>
              <a:buFont typeface="Wingdings" panose="05000000000000000000" pitchFamily="2" charset="2"/>
              <a:buChar char="§"/>
            </a:pPr>
            <a:r>
              <a:rPr lang="en-US" sz="2100" dirty="0"/>
              <a:t>The </a:t>
            </a:r>
            <a:r>
              <a:rPr lang="en-US" sz="2100" b="1" dirty="0"/>
              <a:t>General Lake Model </a:t>
            </a:r>
            <a:r>
              <a:rPr lang="en-US" sz="2100" dirty="0"/>
              <a:t>(GLM) is an open-access model for simulating lake dynamics</a:t>
            </a:r>
          </a:p>
          <a:p>
            <a:pPr>
              <a:spcAft>
                <a:spcPts val="1200"/>
              </a:spcAft>
              <a:buFont typeface="Wingdings" panose="05000000000000000000" pitchFamily="2" charset="2"/>
              <a:buChar char="§"/>
            </a:pPr>
            <a:r>
              <a:rPr lang="en-US" sz="2100" dirty="0"/>
              <a:t>GLM simulates vertical stratification and mixing and accounts for the effect of inflows/outflows, surface heating and cooling</a:t>
            </a:r>
          </a:p>
          <a:p>
            <a:pPr>
              <a:spcAft>
                <a:spcPts val="1200"/>
              </a:spcAft>
              <a:buFont typeface="Wingdings" panose="05000000000000000000" pitchFamily="2" charset="2"/>
              <a:buChar char="§"/>
            </a:pPr>
            <a:r>
              <a:rPr lang="en-US" sz="2100" dirty="0"/>
              <a:t>GLM has been designed to be an open-source community model developed in collaboration with members of the </a:t>
            </a:r>
            <a:r>
              <a:rPr lang="en-US" sz="2100" b="1" dirty="0"/>
              <a:t>Global Lake Ecological Observatory Network (GLEON) </a:t>
            </a:r>
            <a:r>
              <a:rPr lang="en-US" sz="2100" dirty="0"/>
              <a:t>to integrate with lake sensor data </a:t>
            </a:r>
          </a:p>
          <a:p>
            <a:pPr>
              <a:spcAft>
                <a:spcPts val="1200"/>
              </a:spcAft>
              <a:buFont typeface="Wingdings" panose="05000000000000000000" pitchFamily="2" charset="2"/>
              <a:buChar char="§"/>
            </a:pPr>
            <a:r>
              <a:rPr lang="en-US" sz="2100" b="1" dirty="0"/>
              <a:t>Authors: </a:t>
            </a:r>
            <a:r>
              <a:rPr lang="en-US" sz="2100" dirty="0"/>
              <a:t>Matt Hipsey, Louise Bruce, and David Hamilton</a:t>
            </a:r>
          </a:p>
        </p:txBody>
      </p:sp>
      <p:grpSp>
        <p:nvGrpSpPr>
          <p:cNvPr id="5" name="Group 4">
            <a:extLst>
              <a:ext uri="{FF2B5EF4-FFF2-40B4-BE49-F238E27FC236}">
                <a16:creationId xmlns:a16="http://schemas.microsoft.com/office/drawing/2014/main" id="{D869D9A8-8981-45B0-959E-AFF1400F7312}"/>
              </a:ext>
            </a:extLst>
          </p:cNvPr>
          <p:cNvGrpSpPr/>
          <p:nvPr/>
        </p:nvGrpSpPr>
        <p:grpSpPr>
          <a:xfrm>
            <a:off x="2242947" y="4991132"/>
            <a:ext cx="4658106" cy="1133856"/>
            <a:chOff x="2571750" y="2019110"/>
            <a:chExt cx="4658106" cy="1133856"/>
          </a:xfrm>
        </p:grpSpPr>
        <p:pic>
          <p:nvPicPr>
            <p:cNvPr id="10242" name="Picture 2" descr="Image result for matt hipsey">
              <a:extLst>
                <a:ext uri="{FF2B5EF4-FFF2-40B4-BE49-F238E27FC236}">
                  <a16:creationId xmlns:a16="http://schemas.microsoft.com/office/drawing/2014/main" id="{3FF91E3F-8EF7-421F-B7CE-2240DBE3E52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71750" y="2019110"/>
              <a:ext cx="1133856" cy="1133856"/>
            </a:xfrm>
            <a:prstGeom prst="rect">
              <a:avLst/>
            </a:prstGeom>
            <a:noFill/>
            <a:ln w="19050">
              <a:solidFill>
                <a:schemeClr val="tx2">
                  <a:lumMod val="75000"/>
                </a:schemeClr>
              </a:solidFill>
            </a:ln>
            <a:extLst>
              <a:ext uri="{909E8E84-426E-40DD-AFC4-6F175D3DCCD1}">
                <a14:hiddenFill xmlns:a14="http://schemas.microsoft.com/office/drawing/2010/main">
                  <a:solidFill>
                    <a:srgbClr val="FFFFFF"/>
                  </a:solidFill>
                </a14:hiddenFill>
              </a:ext>
            </a:extLst>
          </p:spPr>
        </p:pic>
        <p:pic>
          <p:nvPicPr>
            <p:cNvPr id="10244" name="Picture 4" descr="Image result for louise bruce uwa">
              <a:extLst>
                <a:ext uri="{FF2B5EF4-FFF2-40B4-BE49-F238E27FC236}">
                  <a16:creationId xmlns:a16="http://schemas.microsoft.com/office/drawing/2014/main" id="{DB354D23-C70A-4516-8362-1731C0EF6FED}"/>
                </a:ext>
              </a:extLst>
            </p:cNvPr>
            <p:cNvPicPr>
              <a:picLocks noChangeAspect="1" noChangeArrowheads="1"/>
            </p:cNvPicPr>
            <p:nvPr/>
          </p:nvPicPr>
          <p:blipFill>
            <a:blip r:embed="rId4" cstate="screen">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a:ext>
              </a:extLst>
            </a:blip>
            <a:srcRect/>
            <a:stretch>
              <a:fillRect/>
            </a:stretch>
          </p:blipFill>
          <p:spPr bwMode="auto">
            <a:xfrm>
              <a:off x="4333875" y="2019110"/>
              <a:ext cx="1133856" cy="1133856"/>
            </a:xfrm>
            <a:prstGeom prst="rect">
              <a:avLst/>
            </a:prstGeom>
            <a:noFill/>
            <a:ln w="19050">
              <a:solidFill>
                <a:schemeClr val="tx2">
                  <a:lumMod val="75000"/>
                </a:schemeClr>
              </a:solidFill>
            </a:ln>
            <a:extLst>
              <a:ext uri="{909E8E84-426E-40DD-AFC4-6F175D3DCCD1}">
                <a14:hiddenFill xmlns:a14="http://schemas.microsoft.com/office/drawing/2010/main">
                  <a:solidFill>
                    <a:srgbClr val="FFFFFF"/>
                  </a:solidFill>
                </a14:hiddenFill>
              </a:ext>
            </a:extLst>
          </p:spPr>
        </p:pic>
        <p:pic>
          <p:nvPicPr>
            <p:cNvPr id="10246" name="Picture 6" descr="https://www.lernz.co.nz/uploads/david-hamilton.jpg">
              <a:extLst>
                <a:ext uri="{FF2B5EF4-FFF2-40B4-BE49-F238E27FC236}">
                  <a16:creationId xmlns:a16="http://schemas.microsoft.com/office/drawing/2014/main" id="{7428DBC5-D16A-4A66-B25A-8CF57779C480}"/>
                </a:ext>
              </a:extLst>
            </p:cNvPr>
            <p:cNvPicPr>
              <a:picLocks noChangeArrowheads="1"/>
            </p:cNvPicPr>
            <p:nvPr/>
          </p:nvPicPr>
          <p:blipFill rotWithShape="1">
            <a:blip r:embed="rId6" cstate="hqprint">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a:stretch/>
          </p:blipFill>
          <p:spPr bwMode="auto">
            <a:xfrm>
              <a:off x="6096000" y="2019110"/>
              <a:ext cx="1133856" cy="1133856"/>
            </a:xfrm>
            <a:prstGeom prst="rect">
              <a:avLst/>
            </a:prstGeom>
            <a:noFill/>
            <a:ln w="19050">
              <a:solidFill>
                <a:schemeClr val="tx2">
                  <a:lumMod val="75000"/>
                </a:schemeClr>
              </a:solidFill>
            </a:ln>
            <a:extLst>
              <a:ext uri="{909E8E84-426E-40DD-AFC4-6F175D3DCCD1}">
                <a14:hiddenFill xmlns:a14="http://schemas.microsoft.com/office/drawing/2010/main">
                  <a:solidFill>
                    <a:srgbClr val="FFFFFF"/>
                  </a:solidFill>
                </a14:hiddenFill>
              </a:ext>
            </a:extLst>
          </p:spPr>
        </p:pic>
      </p:grpSp>
      <p:sp>
        <p:nvSpPr>
          <p:cNvPr id="4" name="Rectangle 3">
            <a:extLst>
              <a:ext uri="{FF2B5EF4-FFF2-40B4-BE49-F238E27FC236}">
                <a16:creationId xmlns:a16="http://schemas.microsoft.com/office/drawing/2014/main" id="{917162B3-4945-434A-BFEB-5AE4798CD71B}"/>
              </a:ext>
            </a:extLst>
          </p:cNvPr>
          <p:cNvSpPr/>
          <p:nvPr/>
        </p:nvSpPr>
        <p:spPr>
          <a:xfrm>
            <a:off x="0" y="6627168"/>
            <a:ext cx="4572000" cy="230832"/>
          </a:xfrm>
          <a:prstGeom prst="rect">
            <a:avLst/>
          </a:prstGeom>
        </p:spPr>
        <p:txBody>
          <a:bodyPr>
            <a:spAutoFit/>
          </a:bodyPr>
          <a:lstStyle/>
          <a:p>
            <a:pPr>
              <a:spcAft>
                <a:spcPts val="1200"/>
              </a:spcAft>
            </a:pPr>
            <a:r>
              <a:rPr lang="en-US" sz="900" dirty="0">
                <a:hlinkClick r:id="rId8"/>
              </a:rPr>
              <a:t>http://aed.see.uwa.edu.au/research/models/GLM/</a:t>
            </a:r>
            <a:endParaRPr lang="en-US" sz="900" dirty="0"/>
          </a:p>
        </p:txBody>
      </p:sp>
    </p:spTree>
    <p:extLst>
      <p:ext uri="{BB962C8B-B14F-4D97-AF65-F5344CB8AC3E}">
        <p14:creationId xmlns:p14="http://schemas.microsoft.com/office/powerpoint/2010/main" val="3426548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753187"/>
            <a:ext cx="9144000" cy="6126427"/>
            <a:chOff x="0" y="753187"/>
            <a:chExt cx="9144000" cy="6126427"/>
          </a:xfrm>
        </p:grpSpPr>
        <p:sp>
          <p:nvSpPr>
            <p:cNvPr id="5" name="TextBox 4"/>
            <p:cNvSpPr txBox="1"/>
            <p:nvPr/>
          </p:nvSpPr>
          <p:spPr>
            <a:xfrm>
              <a:off x="5106881" y="6510282"/>
              <a:ext cx="4037119" cy="369332"/>
            </a:xfrm>
            <a:prstGeom prst="rect">
              <a:avLst/>
            </a:prstGeom>
            <a:noFill/>
          </p:spPr>
          <p:txBody>
            <a:bodyPr wrap="square" rtlCol="0">
              <a:spAutoFit/>
            </a:bodyPr>
            <a:lstStyle/>
            <a:p>
              <a:pPr algn="r"/>
              <a:r>
                <a:rPr lang="en-US"/>
                <a:t>Figure: Hipsey et al. 2014</a:t>
              </a:r>
            </a:p>
          </p:txBody>
        </p:sp>
        <p:pic>
          <p:nvPicPr>
            <p:cNvPr id="8" name="Picture 7">
              <a:extLst>
                <a:ext uri="{FF2B5EF4-FFF2-40B4-BE49-F238E27FC236}">
                  <a16:creationId xmlns:a16="http://schemas.microsoft.com/office/drawing/2014/main" id="{4C81F939-E9A7-47C0-A50C-12675890DE9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753187"/>
              <a:ext cx="9144000" cy="5294475"/>
            </a:xfrm>
            <a:prstGeom prst="rect">
              <a:avLst/>
            </a:prstGeom>
          </p:spPr>
        </p:pic>
      </p:grpSp>
    </p:spTree>
    <p:extLst>
      <p:ext uri="{BB962C8B-B14F-4D97-AF65-F5344CB8AC3E}">
        <p14:creationId xmlns:p14="http://schemas.microsoft.com/office/powerpoint/2010/main" val="295884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lake aerial">
            <a:extLst>
              <a:ext uri="{FF2B5EF4-FFF2-40B4-BE49-F238E27FC236}">
                <a16:creationId xmlns:a16="http://schemas.microsoft.com/office/drawing/2014/main" id="{7EC5557F-235C-42AB-8983-D37C615B383B}"/>
              </a:ext>
            </a:extLst>
          </p:cNvPr>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969663" y="1685486"/>
            <a:ext cx="2953512" cy="2139696"/>
          </a:xfrm>
          <a:prstGeom prst="rect">
            <a:avLst/>
          </a:prstGeom>
          <a:noFill/>
          <a:ln w="19050">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0" y="371475"/>
            <a:ext cx="8229600" cy="990600"/>
          </a:xfrm>
        </p:spPr>
        <p:txBody>
          <a:bodyPr anchor="t">
            <a:normAutofit/>
          </a:bodyPr>
          <a:lstStyle/>
          <a:p>
            <a:r>
              <a:rPr lang="en-US" sz="3400" b="1" dirty="0"/>
              <a:t> Basic structure of the model</a:t>
            </a:r>
          </a:p>
        </p:txBody>
      </p:sp>
      <p:sp>
        <p:nvSpPr>
          <p:cNvPr id="3" name="Content Placeholder 2"/>
          <p:cNvSpPr>
            <a:spLocks noGrp="1"/>
          </p:cNvSpPr>
          <p:nvPr>
            <p:ph idx="1"/>
          </p:nvPr>
        </p:nvSpPr>
        <p:spPr>
          <a:xfrm>
            <a:off x="457200" y="1600199"/>
            <a:ext cx="5305647" cy="5077047"/>
          </a:xfrm>
        </p:spPr>
        <p:txBody>
          <a:bodyPr>
            <a:normAutofit/>
          </a:bodyPr>
          <a:lstStyle/>
          <a:p>
            <a:pPr>
              <a:buFont typeface="Wingdings" panose="05000000000000000000" pitchFamily="2" charset="2"/>
              <a:buChar char="§"/>
            </a:pPr>
            <a:r>
              <a:rPr lang="en-US" sz="2200" dirty="0"/>
              <a:t>You have downloaded all the necessary files to run GLM in the Macrosystems EDDIE "teleconnections" folder</a:t>
            </a:r>
          </a:p>
          <a:p>
            <a:pPr>
              <a:buFont typeface="Wingdings" panose="05000000000000000000" pitchFamily="2" charset="2"/>
              <a:buChar char="§"/>
            </a:pPr>
            <a:r>
              <a:rPr lang="en-US" sz="2200" dirty="0"/>
              <a:t>Within this folder, you will have:</a:t>
            </a:r>
          </a:p>
          <a:p>
            <a:pPr marL="731520" lvl="1" indent="-457200">
              <a:buClr>
                <a:schemeClr val="tx2">
                  <a:lumMod val="75000"/>
                </a:schemeClr>
              </a:buClr>
              <a:buFont typeface="+mj-lt"/>
              <a:buAutoNum type="arabicParenR"/>
            </a:pPr>
            <a:r>
              <a:rPr lang="en-US" sz="1800" dirty="0"/>
              <a:t>A meteorological CSV (‘met’) file that forces the model (met_hourly.csv)</a:t>
            </a:r>
          </a:p>
          <a:p>
            <a:pPr marL="731520" lvl="1" indent="-457200">
              <a:buClr>
                <a:schemeClr val="tx2">
                  <a:lumMod val="75000"/>
                </a:schemeClr>
              </a:buClr>
              <a:buFont typeface="+mj-lt"/>
              <a:buAutoNum type="arabicParenR"/>
            </a:pPr>
            <a:r>
              <a:rPr lang="en-US" sz="1800" dirty="0"/>
              <a:t>An ‘nml’ text file that acts as ‘master’ scripts for the model (glm2.nml)</a:t>
            </a:r>
          </a:p>
          <a:p>
            <a:pPr marL="731520" lvl="1" indent="-457200">
              <a:buClr>
                <a:schemeClr val="tx2">
                  <a:lumMod val="75000"/>
                </a:schemeClr>
              </a:buClr>
              <a:buFont typeface="+mj-lt"/>
              <a:buAutoNum type="arabicParenR"/>
            </a:pPr>
            <a:r>
              <a:rPr lang="en-US" sz="1800" dirty="0"/>
              <a:t>Inflow/outflow CSV files that specify the temperature and flow rate of connected streams entering and leaving the lake (</a:t>
            </a:r>
            <a:r>
              <a:rPr lang="en-US" sz="1800" b="1" i="1" dirty="0"/>
              <a:t>if</a:t>
            </a:r>
            <a:r>
              <a:rPr lang="en-US" sz="1800" dirty="0"/>
              <a:t> you lake has surface inflows and outflows!)</a:t>
            </a:r>
          </a:p>
        </p:txBody>
      </p:sp>
      <p:pic>
        <p:nvPicPr>
          <p:cNvPr id="2052" name="Picture 4" descr="Image result for lake aerial">
            <a:extLst>
              <a:ext uri="{FF2B5EF4-FFF2-40B4-BE49-F238E27FC236}">
                <a16:creationId xmlns:a16="http://schemas.microsoft.com/office/drawing/2014/main" id="{964F1BBB-4D44-4E07-A813-478838B219C8}"/>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5969663" y="3944149"/>
            <a:ext cx="2955261" cy="2367909"/>
          </a:xfrm>
          <a:prstGeom prst="rect">
            <a:avLst/>
          </a:prstGeom>
          <a:noFill/>
          <a:ln w="19050">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894D362-5457-4263-9FD1-EC090B55E09D}"/>
              </a:ext>
            </a:extLst>
          </p:cNvPr>
          <p:cNvSpPr txBox="1"/>
          <p:nvPr/>
        </p:nvSpPr>
        <p:spPr>
          <a:xfrm>
            <a:off x="5111658" y="6431025"/>
            <a:ext cx="3813266" cy="246221"/>
          </a:xfrm>
          <a:prstGeom prst="rect">
            <a:avLst/>
          </a:prstGeom>
          <a:noFill/>
        </p:spPr>
        <p:txBody>
          <a:bodyPr wrap="square" rtlCol="0">
            <a:spAutoFit/>
          </a:bodyPr>
          <a:lstStyle/>
          <a:p>
            <a:pPr algn="r"/>
            <a:r>
              <a:rPr lang="en-US" sz="1000"/>
              <a:t>Images: Wikimedia commons</a:t>
            </a:r>
          </a:p>
        </p:txBody>
      </p:sp>
    </p:spTree>
    <p:extLst>
      <p:ext uri="{BB962C8B-B14F-4D97-AF65-F5344CB8AC3E}">
        <p14:creationId xmlns:p14="http://schemas.microsoft.com/office/powerpoint/2010/main" val="513918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52450" y="1529685"/>
            <a:ext cx="8039100" cy="4467225"/>
          </a:xfrm>
          <a:prstGeom prst="rect">
            <a:avLst/>
          </a:prstGeom>
        </p:spPr>
      </p:pic>
      <p:sp>
        <p:nvSpPr>
          <p:cNvPr id="2" name="Title 1"/>
          <p:cNvSpPr>
            <a:spLocks noGrp="1"/>
          </p:cNvSpPr>
          <p:nvPr>
            <p:ph type="title"/>
          </p:nvPr>
        </p:nvSpPr>
        <p:spPr>
          <a:xfrm>
            <a:off x="0" y="353719"/>
            <a:ext cx="8229600" cy="990600"/>
          </a:xfrm>
        </p:spPr>
        <p:txBody>
          <a:bodyPr anchor="t">
            <a:normAutofit/>
          </a:bodyPr>
          <a:lstStyle/>
          <a:p>
            <a:r>
              <a:rPr lang="en-US" sz="3400" b="1" dirty="0"/>
              <a:t> Example met file</a:t>
            </a:r>
          </a:p>
        </p:txBody>
      </p:sp>
      <p:sp>
        <p:nvSpPr>
          <p:cNvPr id="4" name="Rectangle 3">
            <a:extLst>
              <a:ext uri="{FF2B5EF4-FFF2-40B4-BE49-F238E27FC236}">
                <a16:creationId xmlns:a16="http://schemas.microsoft.com/office/drawing/2014/main" id="{05813524-4CA9-4BF2-989E-74A23946BEDD}"/>
              </a:ext>
            </a:extLst>
          </p:cNvPr>
          <p:cNvSpPr/>
          <p:nvPr/>
        </p:nvSpPr>
        <p:spPr>
          <a:xfrm>
            <a:off x="4739149" y="1828799"/>
            <a:ext cx="855406" cy="4143379"/>
          </a:xfrm>
          <a:prstGeom prst="rect">
            <a:avLst/>
          </a:prstGeom>
          <a:noFill/>
          <a:ln>
            <a:solidFill>
              <a:srgbClr val="00B0F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9067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4904"/>
            <a:ext cx="8229600" cy="990600"/>
          </a:xfrm>
        </p:spPr>
        <p:txBody>
          <a:bodyPr anchor="t">
            <a:normAutofit/>
          </a:bodyPr>
          <a:lstStyle/>
          <a:p>
            <a:r>
              <a:rPr lang="en-US" sz="3400" b="1" dirty="0"/>
              <a:t> Example .nml file</a:t>
            </a:r>
          </a:p>
        </p:txBody>
      </p:sp>
      <p:pic>
        <p:nvPicPr>
          <p:cNvPr id="10" name="Picture 9">
            <a:extLst>
              <a:ext uri="{FF2B5EF4-FFF2-40B4-BE49-F238E27FC236}">
                <a16:creationId xmlns:a16="http://schemas.microsoft.com/office/drawing/2014/main" id="{C9B0C04B-47F4-48A5-AA42-DB6B5D20C7A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02444" y="1337310"/>
            <a:ext cx="7739113" cy="5520690"/>
          </a:xfrm>
          <a:prstGeom prst="rect">
            <a:avLst/>
          </a:prstGeom>
        </p:spPr>
      </p:pic>
    </p:spTree>
    <p:extLst>
      <p:ext uri="{BB962C8B-B14F-4D97-AF65-F5344CB8AC3E}">
        <p14:creationId xmlns:p14="http://schemas.microsoft.com/office/powerpoint/2010/main" val="1816247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r="53196"/>
          <a:stretch/>
        </p:blipFill>
        <p:spPr>
          <a:xfrm>
            <a:off x="552450" y="1529685"/>
            <a:ext cx="3905250" cy="4467225"/>
          </a:xfrm>
          <a:prstGeom prst="rect">
            <a:avLst/>
          </a:prstGeom>
        </p:spPr>
      </p:pic>
      <p:sp>
        <p:nvSpPr>
          <p:cNvPr id="2" name="Title 1"/>
          <p:cNvSpPr>
            <a:spLocks noGrp="1"/>
          </p:cNvSpPr>
          <p:nvPr>
            <p:ph type="title"/>
          </p:nvPr>
        </p:nvSpPr>
        <p:spPr>
          <a:xfrm>
            <a:off x="-1" y="374904"/>
            <a:ext cx="9144001" cy="667087"/>
          </a:xfrm>
        </p:spPr>
        <p:txBody>
          <a:bodyPr anchor="t">
            <a:noAutofit/>
          </a:bodyPr>
          <a:lstStyle/>
          <a:p>
            <a:r>
              <a:rPr lang="en-US" sz="3400" b="1" dirty="0"/>
              <a:t> Example inflow file (for lakes with inflows)</a:t>
            </a:r>
          </a:p>
        </p:txBody>
      </p:sp>
    </p:spTree>
    <p:extLst>
      <p:ext uri="{BB962C8B-B14F-4D97-AF65-F5344CB8AC3E}">
        <p14:creationId xmlns:p14="http://schemas.microsoft.com/office/powerpoint/2010/main" val="1979794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5218043" y="2865996"/>
            <a:ext cx="3876262" cy="2781324"/>
            <a:chOff x="5218043" y="2544417"/>
            <a:chExt cx="3876262" cy="2781324"/>
          </a:xfrm>
        </p:grpSpPr>
        <p:sp>
          <p:nvSpPr>
            <p:cNvPr id="15" name="Rectangle 14"/>
            <p:cNvSpPr/>
            <p:nvPr/>
          </p:nvSpPr>
          <p:spPr>
            <a:xfrm>
              <a:off x="5218043" y="2544417"/>
              <a:ext cx="3856383" cy="27813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9D685E48-2EC7-4B73-98FA-3DFEA1A2494B}"/>
                </a:ext>
              </a:extLst>
            </p:cNvPr>
            <p:cNvSpPr txBox="1"/>
            <p:nvPr/>
          </p:nvSpPr>
          <p:spPr>
            <a:xfrm>
              <a:off x="7832035" y="5079520"/>
              <a:ext cx="1262270" cy="246221"/>
            </a:xfrm>
            <a:prstGeom prst="rect">
              <a:avLst/>
            </a:prstGeom>
            <a:noFill/>
          </p:spPr>
          <p:txBody>
            <a:bodyPr wrap="square" rtlCol="0">
              <a:spAutoFit/>
            </a:bodyPr>
            <a:lstStyle/>
            <a:p>
              <a:pPr algn="r"/>
              <a:r>
                <a:rPr lang="en-US" sz="1000" dirty="0"/>
                <a:t>Image: NOAA</a:t>
              </a:r>
            </a:p>
          </p:txBody>
        </p:sp>
        <p:pic>
          <p:nvPicPr>
            <p:cNvPr id="17" name="Picture 2" descr="https://www.climate.gov/sites/default/files/styles/featured-image/public/Ninos_ninafirst_620.jpg?itok=q6-BWhuQ"/>
            <p:cNvPicPr>
              <a:picLocks noChangeAspect="1" noChangeArrowheads="1"/>
            </p:cNvPicPr>
            <p:nvPr/>
          </p:nvPicPr>
          <p:blipFill rotWithShape="1">
            <a:blip r:embed="rId3">
              <a:extLst>
                <a:ext uri="{28A0092B-C50C-407E-A947-70E740481C1C}">
                  <a14:useLocalDpi xmlns:a14="http://schemas.microsoft.com/office/drawing/2010/main" val="0"/>
                </a:ext>
              </a:extLst>
            </a:blip>
            <a:srcRect t="50522" b="-1"/>
            <a:stretch/>
          </p:blipFill>
          <p:spPr bwMode="auto">
            <a:xfrm>
              <a:off x="5385418" y="2625725"/>
              <a:ext cx="3459514" cy="241300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itle 1">
            <a:extLst>
              <a:ext uri="{FF2B5EF4-FFF2-40B4-BE49-F238E27FC236}">
                <a16:creationId xmlns:a16="http://schemas.microsoft.com/office/drawing/2014/main" id="{4CDFD7FC-0895-4E62-8693-87B5BD4359EC}"/>
              </a:ext>
            </a:extLst>
          </p:cNvPr>
          <p:cNvSpPr txBox="1">
            <a:spLocks/>
          </p:cNvSpPr>
          <p:nvPr/>
        </p:nvSpPr>
        <p:spPr>
          <a:xfrm>
            <a:off x="0" y="361950"/>
            <a:ext cx="8229600" cy="703584"/>
          </a:xfrm>
          <a:prstGeom prst="rect">
            <a:avLst/>
          </a:prstGeom>
        </p:spPr>
        <p:txBody>
          <a:bodyPr anchor="t"/>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400" b="1" dirty="0"/>
              <a:t> Plan for today:</a:t>
            </a:r>
          </a:p>
        </p:txBody>
      </p:sp>
      <p:sp>
        <p:nvSpPr>
          <p:cNvPr id="6" name="Content Placeholder 2">
            <a:extLst>
              <a:ext uri="{FF2B5EF4-FFF2-40B4-BE49-F238E27FC236}">
                <a16:creationId xmlns:a16="http://schemas.microsoft.com/office/drawing/2014/main" id="{D07882B9-56B6-4C6B-B70B-D411F6D3C2B6}"/>
              </a:ext>
            </a:extLst>
          </p:cNvPr>
          <p:cNvSpPr txBox="1">
            <a:spLocks/>
          </p:cNvSpPr>
          <p:nvPr/>
        </p:nvSpPr>
        <p:spPr>
          <a:xfrm>
            <a:off x="228600" y="2460546"/>
            <a:ext cx="4810991" cy="4054554"/>
          </a:xfrm>
          <a:prstGeom prst="rect">
            <a:avLst/>
          </a:prstGeom>
        </p:spPr>
        <p:txBody>
          <a:bodyPr>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a:spcAft>
                <a:spcPts val="1200"/>
              </a:spcAft>
              <a:buFont typeface="Wingdings" panose="05000000000000000000" pitchFamily="2" charset="2"/>
              <a:buChar char="§"/>
            </a:pPr>
            <a:r>
              <a:rPr lang="en-US" sz="2100" b="1" dirty="0"/>
              <a:t>Activity A: </a:t>
            </a:r>
            <a:r>
              <a:rPr lang="en-US" sz="2050" dirty="0"/>
              <a:t>Run and explore a whole-lake simulation model in R </a:t>
            </a:r>
          </a:p>
          <a:p>
            <a:pPr>
              <a:spcAft>
                <a:spcPts val="1200"/>
              </a:spcAft>
              <a:buFont typeface="Wingdings" panose="05000000000000000000" pitchFamily="2" charset="2"/>
              <a:buChar char="§"/>
            </a:pPr>
            <a:r>
              <a:rPr lang="en-US" sz="2100" b="1" dirty="0"/>
              <a:t>Activity B: </a:t>
            </a:r>
            <a:r>
              <a:rPr lang="en-US" sz="2100" dirty="0"/>
              <a:t>Use long-term data to s</a:t>
            </a:r>
            <a:r>
              <a:rPr lang="en-US" sz="2050" dirty="0"/>
              <a:t>imulate two different El Ni</a:t>
            </a:r>
            <a:r>
              <a:rPr lang="es-EC" sz="2050" dirty="0"/>
              <a:t>ño </a:t>
            </a:r>
            <a:r>
              <a:rPr lang="en-US" sz="2050" dirty="0"/>
              <a:t>climate</a:t>
            </a:r>
            <a:r>
              <a:rPr lang="es-EC" sz="2050" dirty="0"/>
              <a:t> </a:t>
            </a:r>
            <a:r>
              <a:rPr lang="en-US" sz="2050" dirty="0"/>
              <a:t>scenarios, generate hypotheses, and model how different lakes respond</a:t>
            </a:r>
          </a:p>
          <a:p>
            <a:pPr>
              <a:spcAft>
                <a:spcPts val="1200"/>
              </a:spcAft>
              <a:buFont typeface="Wingdings" panose="05000000000000000000" pitchFamily="2" charset="2"/>
              <a:buChar char="§"/>
            </a:pPr>
            <a:r>
              <a:rPr lang="en-US" sz="2100" b="1" dirty="0"/>
              <a:t>Activity C: </a:t>
            </a:r>
            <a:r>
              <a:rPr lang="en-US" sz="2050" dirty="0"/>
              <a:t>Discuss how the strength of global El Ni</a:t>
            </a:r>
            <a:r>
              <a:rPr lang="es-EC" sz="2050" noProof="1"/>
              <a:t>ño</a:t>
            </a:r>
            <a:r>
              <a:rPr lang="es-EC" sz="2050" dirty="0"/>
              <a:t> </a:t>
            </a:r>
            <a:r>
              <a:rPr lang="en-US" sz="2050" dirty="0"/>
              <a:t>teleconnections varies among different lakes locally and regionally in altering lake temperature and ice cover</a:t>
            </a:r>
          </a:p>
        </p:txBody>
      </p:sp>
      <p:sp>
        <p:nvSpPr>
          <p:cNvPr id="4" name="Rectangle 3"/>
          <p:cNvSpPr/>
          <p:nvPr/>
        </p:nvSpPr>
        <p:spPr>
          <a:xfrm>
            <a:off x="228600" y="1352550"/>
            <a:ext cx="8572500" cy="1061829"/>
          </a:xfrm>
          <a:prstGeom prst="rect">
            <a:avLst/>
          </a:prstGeom>
        </p:spPr>
        <p:txBody>
          <a:bodyPr wrap="square">
            <a:spAutoFit/>
          </a:bodyPr>
          <a:lstStyle/>
          <a:p>
            <a:pPr marL="285750" indent="-285750">
              <a:spcAft>
                <a:spcPts val="1200"/>
              </a:spcAft>
              <a:buClr>
                <a:schemeClr val="accent1"/>
              </a:buClr>
              <a:buFont typeface="Wingdings" panose="05000000000000000000" pitchFamily="2" charset="2"/>
              <a:buChar char="§"/>
            </a:pPr>
            <a:r>
              <a:rPr lang="en-US" sz="2100" dirty="0"/>
              <a:t>Short overview on teleconnections and their effects on lakes, and how we can use a macrosystems ecology and lake modeling approach to understand this phenomenon!</a:t>
            </a:r>
          </a:p>
        </p:txBody>
      </p:sp>
    </p:spTree>
    <p:extLst>
      <p:ext uri="{BB962C8B-B14F-4D97-AF65-F5344CB8AC3E}">
        <p14:creationId xmlns:p14="http://schemas.microsoft.com/office/powerpoint/2010/main" val="20347137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2925"/>
            <a:ext cx="9144000" cy="990600"/>
          </a:xfrm>
        </p:spPr>
        <p:txBody>
          <a:bodyPr anchor="t">
            <a:normAutofit/>
          </a:bodyPr>
          <a:lstStyle/>
          <a:p>
            <a:r>
              <a:rPr lang="en-US" sz="3400" b="1" dirty="0"/>
              <a:t> We will run GLM using R</a:t>
            </a:r>
          </a:p>
        </p:txBody>
      </p:sp>
      <p:sp>
        <p:nvSpPr>
          <p:cNvPr id="9" name="Content Placeholder 2">
            <a:extLst>
              <a:ext uri="{FF2B5EF4-FFF2-40B4-BE49-F238E27FC236}">
                <a16:creationId xmlns:a16="http://schemas.microsoft.com/office/drawing/2014/main" id="{0DCFB2A0-8B3A-4A27-B899-F1C6EB3AF054}"/>
              </a:ext>
            </a:extLst>
          </p:cNvPr>
          <p:cNvSpPr>
            <a:spLocks noGrp="1"/>
          </p:cNvSpPr>
          <p:nvPr>
            <p:ph idx="1"/>
          </p:nvPr>
        </p:nvSpPr>
        <p:spPr>
          <a:xfrm>
            <a:off x="282222" y="1600200"/>
            <a:ext cx="6114492" cy="5257800"/>
          </a:xfrm>
        </p:spPr>
        <p:txBody>
          <a:bodyPr>
            <a:normAutofit/>
          </a:bodyPr>
          <a:lstStyle/>
          <a:p>
            <a:pPr>
              <a:buFont typeface="Wingdings" panose="05000000000000000000" pitchFamily="2" charset="2"/>
              <a:buChar char="§"/>
            </a:pPr>
            <a:r>
              <a:rPr lang="en-US" sz="2200" dirty="0"/>
              <a:t>R is a statistical environment that can run on different computer operating systems (PC, Mac, Linux)</a:t>
            </a:r>
          </a:p>
          <a:p>
            <a:pPr>
              <a:buFont typeface="Wingdings" panose="05000000000000000000" pitchFamily="2" charset="2"/>
              <a:buChar char="§"/>
            </a:pPr>
            <a:r>
              <a:rPr lang="en-US" sz="2200" dirty="0"/>
              <a:t>R is reproducible, free(!), and easy to download</a:t>
            </a:r>
          </a:p>
          <a:p>
            <a:pPr>
              <a:buFont typeface="Wingdings" panose="05000000000000000000" pitchFamily="2" charset="2"/>
              <a:buChar char="§"/>
            </a:pPr>
            <a:r>
              <a:rPr lang="en-US" sz="2200" dirty="0"/>
              <a:t>R can run stats, make figures, and do a suite of different analyses in many disciplines</a:t>
            </a:r>
          </a:p>
          <a:p>
            <a:pPr>
              <a:buFont typeface="Wingdings" panose="05000000000000000000" pitchFamily="2" charset="2"/>
              <a:buChar char="§"/>
            </a:pPr>
            <a:r>
              <a:rPr lang="en-US" sz="2200" dirty="0"/>
              <a:t>Many packages for R to merge with other tools (including GLM!)</a:t>
            </a:r>
          </a:p>
          <a:p>
            <a:pPr>
              <a:buFont typeface="Wingdings" panose="05000000000000000000" pitchFamily="2" charset="2"/>
              <a:buChar char="§"/>
            </a:pPr>
            <a:r>
              <a:rPr lang="en-US" sz="2200" dirty="0"/>
              <a:t>We’ll walk you through each step of the script, so don’t worry if you’re new to R!</a:t>
            </a:r>
          </a:p>
        </p:txBody>
      </p:sp>
      <p:pic>
        <p:nvPicPr>
          <p:cNvPr id="10" name="Picture 4" descr="Image result for R statistical">
            <a:extLst>
              <a:ext uri="{FF2B5EF4-FFF2-40B4-BE49-F238E27FC236}">
                <a16:creationId xmlns:a16="http://schemas.microsoft.com/office/drawing/2014/main" id="{E16EF220-3A5F-4184-80EF-4699F6DBAC8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577014" y="1600200"/>
            <a:ext cx="2187602" cy="1695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mage result for r stats temperature plot">
            <a:extLst>
              <a:ext uri="{FF2B5EF4-FFF2-40B4-BE49-F238E27FC236}">
                <a16:creationId xmlns:a16="http://schemas.microsoft.com/office/drawing/2014/main" id="{3BC0AD2B-01A5-4FBF-BE86-F91F4EDAEE64}"/>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6396714" y="3638550"/>
            <a:ext cx="2548201" cy="2266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136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CE40A4C-A212-437A-AE69-F1FB58F07C4F}"/>
              </a:ext>
            </a:extLst>
          </p:cNvPr>
          <p:cNvPicPr>
            <a:picLocks noChangeAspect="1"/>
          </p:cNvPicPr>
          <p:nvPr/>
        </p:nvPicPr>
        <p:blipFill rotWithShape="1">
          <a:blip r:embed="rId3"/>
          <a:srcRect l="5155" t="20207" r="4817" b="19731"/>
          <a:stretch/>
        </p:blipFill>
        <p:spPr>
          <a:xfrm>
            <a:off x="2855909" y="3385420"/>
            <a:ext cx="6156252" cy="3311981"/>
          </a:xfrm>
          <a:prstGeom prst="rect">
            <a:avLst/>
          </a:prstGeom>
        </p:spPr>
      </p:pic>
      <p:pic>
        <p:nvPicPr>
          <p:cNvPr id="5" name="Picture 4">
            <a:extLst>
              <a:ext uri="{FF2B5EF4-FFF2-40B4-BE49-F238E27FC236}">
                <a16:creationId xmlns:a16="http://schemas.microsoft.com/office/drawing/2014/main" id="{F9D76A6E-1999-45A8-932C-DD321E92EB3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0" y="1357323"/>
            <a:ext cx="3062741" cy="2390775"/>
          </a:xfrm>
          <a:prstGeom prst="rect">
            <a:avLst/>
          </a:prstGeom>
        </p:spPr>
      </p:pic>
      <p:sp>
        <p:nvSpPr>
          <p:cNvPr id="2" name="Title 1"/>
          <p:cNvSpPr>
            <a:spLocks noGrp="1"/>
          </p:cNvSpPr>
          <p:nvPr>
            <p:ph type="title"/>
          </p:nvPr>
        </p:nvSpPr>
        <p:spPr>
          <a:xfrm>
            <a:off x="19050" y="370367"/>
            <a:ext cx="9124950" cy="990600"/>
          </a:xfrm>
        </p:spPr>
        <p:txBody>
          <a:bodyPr>
            <a:normAutofit fontScale="90000"/>
          </a:bodyPr>
          <a:lstStyle/>
          <a:p>
            <a:r>
              <a:rPr lang="en-US" sz="3600" b="1" dirty="0"/>
              <a:t> Lakes we’re going to model today, using a suite  </a:t>
            </a:r>
            <a:br>
              <a:rPr lang="en-US" sz="3600" b="1" dirty="0"/>
            </a:br>
            <a:r>
              <a:rPr lang="en-US" sz="3600" b="1" dirty="0"/>
              <a:t> of available continental datasets</a:t>
            </a:r>
          </a:p>
        </p:txBody>
      </p:sp>
      <p:sp>
        <p:nvSpPr>
          <p:cNvPr id="10" name="Rectangle 9">
            <a:extLst>
              <a:ext uri="{FF2B5EF4-FFF2-40B4-BE49-F238E27FC236}">
                <a16:creationId xmlns:a16="http://schemas.microsoft.com/office/drawing/2014/main" id="{87495D8B-0C24-4029-AAA0-CBD2A011BF3B}"/>
              </a:ext>
            </a:extLst>
          </p:cNvPr>
          <p:cNvSpPr/>
          <p:nvPr/>
        </p:nvSpPr>
        <p:spPr>
          <a:xfrm>
            <a:off x="2938674" y="6506146"/>
            <a:ext cx="787395" cy="230832"/>
          </a:xfrm>
          <a:prstGeom prst="rect">
            <a:avLst/>
          </a:prstGeom>
        </p:spPr>
        <p:txBody>
          <a:bodyPr wrap="none">
            <a:spAutoFit/>
          </a:bodyPr>
          <a:lstStyle/>
          <a:p>
            <a:r>
              <a:rPr lang="en-US" sz="900" dirty="0">
                <a:solidFill>
                  <a:schemeClr val="bg1"/>
                </a:solidFill>
              </a:rPr>
              <a:t>GLEON.org</a:t>
            </a:r>
          </a:p>
        </p:txBody>
      </p:sp>
      <p:sp>
        <p:nvSpPr>
          <p:cNvPr id="11" name="Rectangle 10">
            <a:extLst>
              <a:ext uri="{FF2B5EF4-FFF2-40B4-BE49-F238E27FC236}">
                <a16:creationId xmlns:a16="http://schemas.microsoft.com/office/drawing/2014/main" id="{87495D8B-0C24-4029-AAA0-CBD2A011BF3B}"/>
              </a:ext>
            </a:extLst>
          </p:cNvPr>
          <p:cNvSpPr/>
          <p:nvPr/>
        </p:nvSpPr>
        <p:spPr>
          <a:xfrm>
            <a:off x="6732581" y="6506146"/>
            <a:ext cx="896399" cy="230832"/>
          </a:xfrm>
          <a:prstGeom prst="rect">
            <a:avLst/>
          </a:prstGeom>
        </p:spPr>
        <p:txBody>
          <a:bodyPr wrap="none">
            <a:spAutoFit/>
          </a:bodyPr>
          <a:lstStyle/>
          <a:p>
            <a:r>
              <a:rPr lang="en-US" sz="900">
                <a:solidFill>
                  <a:schemeClr val="bg1"/>
                </a:solidFill>
              </a:rPr>
              <a:t>engr.wisc.edu</a:t>
            </a:r>
          </a:p>
        </p:txBody>
      </p:sp>
      <p:pic>
        <p:nvPicPr>
          <p:cNvPr id="7" name="Picture 2" descr="Related image">
            <a:extLst>
              <a:ext uri="{FF2B5EF4-FFF2-40B4-BE49-F238E27FC236}">
                <a16:creationId xmlns:a16="http://schemas.microsoft.com/office/drawing/2014/main" id="{6FE7FD4D-2931-AA4C-AAD2-AA8ED39516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0868" y="1756567"/>
            <a:ext cx="2438136" cy="97901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gleon">
            <a:extLst>
              <a:ext uri="{FF2B5EF4-FFF2-40B4-BE49-F238E27FC236}">
                <a16:creationId xmlns:a16="http://schemas.microsoft.com/office/drawing/2014/main" id="{828D0264-A809-4746-AA10-D93EF97D36B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2956" b="31594"/>
          <a:stretch/>
        </p:blipFill>
        <p:spPr bwMode="auto">
          <a:xfrm>
            <a:off x="339637" y="5321533"/>
            <a:ext cx="2870330" cy="97840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noaa">
            <a:extLst>
              <a:ext uri="{FF2B5EF4-FFF2-40B4-BE49-F238E27FC236}">
                <a16:creationId xmlns:a16="http://schemas.microsoft.com/office/drawing/2014/main" id="{02E930ED-7E04-E24F-8773-9BD023C4B1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39894" y="1491697"/>
            <a:ext cx="1508756" cy="1508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856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2929"/>
            <a:ext cx="9144000" cy="990600"/>
          </a:xfrm>
        </p:spPr>
        <p:txBody>
          <a:bodyPr anchor="t">
            <a:normAutofit/>
          </a:bodyPr>
          <a:lstStyle/>
          <a:p>
            <a:r>
              <a:rPr lang="en-US" sz="3400" b="1" dirty="0"/>
              <a:t> Learning objectives</a:t>
            </a:r>
          </a:p>
        </p:txBody>
      </p:sp>
      <p:sp>
        <p:nvSpPr>
          <p:cNvPr id="3" name="Content Placeholder 2"/>
          <p:cNvSpPr>
            <a:spLocks noGrp="1"/>
          </p:cNvSpPr>
          <p:nvPr>
            <p:ph idx="1"/>
          </p:nvPr>
        </p:nvSpPr>
        <p:spPr>
          <a:xfrm>
            <a:off x="161365" y="1278194"/>
            <a:ext cx="8780929" cy="5289754"/>
          </a:xfrm>
        </p:spPr>
        <p:txBody>
          <a:bodyPr>
            <a:normAutofit/>
          </a:bodyPr>
          <a:lstStyle/>
          <a:p>
            <a:pPr>
              <a:spcAft>
                <a:spcPts val="600"/>
              </a:spcAft>
              <a:buFont typeface="Wingdings" panose="05000000000000000000" pitchFamily="2" charset="2"/>
              <a:buChar char="§"/>
            </a:pPr>
            <a:r>
              <a:rPr lang="en-US" sz="2000" dirty="0"/>
              <a:t>Understand the concepts of macrosystems ecology and teleconnections, and how different ecological processes can interact at local, regional, and global scales</a:t>
            </a:r>
          </a:p>
          <a:p>
            <a:pPr>
              <a:spcAft>
                <a:spcPts val="600"/>
              </a:spcAft>
              <a:buFont typeface="Wingdings" panose="05000000000000000000" pitchFamily="2" charset="2"/>
              <a:buChar char="§"/>
            </a:pPr>
            <a:r>
              <a:rPr lang="en-US" sz="2000" dirty="0"/>
              <a:t>Set up and run ecosystem models to simulate lake temperatures and ice cover in multiple lakes (Activity A)</a:t>
            </a:r>
          </a:p>
          <a:p>
            <a:pPr>
              <a:spcAft>
                <a:spcPts val="600"/>
              </a:spcAft>
              <a:buFont typeface="Wingdings" panose="05000000000000000000" pitchFamily="2" charset="2"/>
              <a:buChar char="§"/>
            </a:pPr>
            <a:r>
              <a:rPr lang="en-US" sz="2000" dirty="0"/>
              <a:t>Test the effects of teleconnected climate scenarios on the different lake models, and examine how local characteristics modify global-scale climate forcing effects on lake temperatures and ice cover (Activity B)</a:t>
            </a:r>
          </a:p>
          <a:p>
            <a:pPr>
              <a:spcAft>
                <a:spcPts val="600"/>
              </a:spcAft>
              <a:buFont typeface="Wingdings" panose="05000000000000000000" pitchFamily="2" charset="2"/>
              <a:buChar char="§"/>
            </a:pPr>
            <a:r>
              <a:rPr lang="en-US" sz="2000" dirty="0"/>
              <a:t>Compare the role of teleconnections in driving lake temperatures and ice cover across multiple lakes in different regions (Activity C)</a:t>
            </a:r>
          </a:p>
          <a:p>
            <a:pPr>
              <a:spcAft>
                <a:spcPts val="600"/>
              </a:spcAft>
              <a:buFont typeface="Wingdings" panose="05000000000000000000" pitchFamily="2" charset="2"/>
              <a:buChar char="§"/>
            </a:pPr>
            <a:r>
              <a:rPr lang="en-US" sz="2000" dirty="0"/>
              <a:t>Predict how lake temperatures and ice cover may respond to changes in the timing and intensity of global-scale meteorological phenomena  (Activity C)</a:t>
            </a:r>
          </a:p>
        </p:txBody>
      </p:sp>
    </p:spTree>
    <p:extLst>
      <p:ext uri="{BB962C8B-B14F-4D97-AF65-F5344CB8AC3E}">
        <p14:creationId xmlns:p14="http://schemas.microsoft.com/office/powerpoint/2010/main" val="626082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28850"/>
            <a:ext cx="4603898" cy="3172490"/>
          </a:xfrm>
        </p:spPr>
        <p:txBody>
          <a:bodyPr>
            <a:normAutofit/>
          </a:bodyPr>
          <a:lstStyle/>
          <a:p>
            <a:pPr>
              <a:buFont typeface="Wingdings" panose="05000000000000000000" pitchFamily="2" charset="2"/>
              <a:buChar char="§"/>
            </a:pPr>
            <a:r>
              <a:rPr lang="en-US" sz="2200" dirty="0"/>
              <a:t>Everyone will turn in the completed handout with question answers written out at the end of the module today.</a:t>
            </a:r>
          </a:p>
          <a:p>
            <a:pPr marL="0" indent="0">
              <a:buNone/>
            </a:pPr>
            <a:endParaRPr lang="en-US" sz="2200" dirty="0"/>
          </a:p>
          <a:p>
            <a:pPr>
              <a:buFont typeface="Wingdings" panose="05000000000000000000" pitchFamily="2" charset="2"/>
              <a:buChar char="§"/>
            </a:pPr>
            <a:r>
              <a:rPr lang="en-US" sz="2200" dirty="0"/>
              <a:t>We encourage you to work with your partner to complete the questions!</a:t>
            </a:r>
          </a:p>
          <a:p>
            <a:pPr>
              <a:buFont typeface="Wingdings" panose="05000000000000000000" pitchFamily="2" charset="2"/>
              <a:buChar char="§"/>
            </a:pPr>
            <a:endParaRPr lang="en-US" sz="2200" dirty="0"/>
          </a:p>
        </p:txBody>
      </p:sp>
      <p:grpSp>
        <p:nvGrpSpPr>
          <p:cNvPr id="9" name="Group 8"/>
          <p:cNvGrpSpPr/>
          <p:nvPr/>
        </p:nvGrpSpPr>
        <p:grpSpPr>
          <a:xfrm>
            <a:off x="5943601" y="2529423"/>
            <a:ext cx="2247900" cy="2227779"/>
            <a:chOff x="5943600" y="2290055"/>
            <a:chExt cx="2247900" cy="2227779"/>
          </a:xfrm>
        </p:grpSpPr>
        <p:pic>
          <p:nvPicPr>
            <p:cNvPr id="6" name="Picture 5" descr="File:Note.svg - Wikimedia Commo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264567">
              <a:off x="5963723" y="2290055"/>
              <a:ext cx="1943356" cy="1943356"/>
            </a:xfrm>
            <a:prstGeom prst="rect">
              <a:avLst/>
            </a:prstGeom>
          </p:spPr>
        </p:pic>
        <p:sp>
          <p:nvSpPr>
            <p:cNvPr id="8" name="TextBox 7">
              <a:extLst>
                <a:ext uri="{FF2B5EF4-FFF2-40B4-BE49-F238E27FC236}">
                  <a16:creationId xmlns:a16="http://schemas.microsoft.com/office/drawing/2014/main" id="{AA6AEA3F-F339-45A3-8FB7-B1C2DCB3F86A}"/>
                </a:ext>
              </a:extLst>
            </p:cNvPr>
            <p:cNvSpPr txBox="1"/>
            <p:nvPr/>
          </p:nvSpPr>
          <p:spPr>
            <a:xfrm>
              <a:off x="5943600" y="4271613"/>
              <a:ext cx="2247900" cy="246221"/>
            </a:xfrm>
            <a:prstGeom prst="rect">
              <a:avLst/>
            </a:prstGeom>
            <a:noFill/>
          </p:spPr>
          <p:txBody>
            <a:bodyPr wrap="square" rtlCol="0">
              <a:spAutoFit/>
            </a:bodyPr>
            <a:lstStyle/>
            <a:p>
              <a:pPr algn="r"/>
              <a:r>
                <a:rPr lang="en-US" sz="1000"/>
                <a:t>Image: newsfrom4j.wikispaces.com</a:t>
              </a:r>
            </a:p>
          </p:txBody>
        </p:sp>
      </p:grpSp>
      <p:sp>
        <p:nvSpPr>
          <p:cNvPr id="10" name="Title 1"/>
          <p:cNvSpPr txBox="1">
            <a:spLocks/>
          </p:cNvSpPr>
          <p:nvPr/>
        </p:nvSpPr>
        <p:spPr>
          <a:xfrm>
            <a:off x="0" y="382928"/>
            <a:ext cx="9144000" cy="1380557"/>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400" b="1" dirty="0"/>
              <a:t> Discussion questions embedded in your </a:t>
            </a:r>
          </a:p>
          <a:p>
            <a:r>
              <a:rPr lang="en-US" sz="3400" b="1" dirty="0"/>
              <a:t> handout</a:t>
            </a:r>
          </a:p>
        </p:txBody>
      </p:sp>
    </p:spTree>
    <p:extLst>
      <p:ext uri="{BB962C8B-B14F-4D97-AF65-F5344CB8AC3E}">
        <p14:creationId xmlns:p14="http://schemas.microsoft.com/office/powerpoint/2010/main" val="10474282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0568" y="1138335"/>
            <a:ext cx="8462865" cy="5719665"/>
          </a:xfrm>
        </p:spPr>
        <p:txBody>
          <a:bodyPr>
            <a:noAutofit/>
          </a:bodyPr>
          <a:lstStyle/>
          <a:p>
            <a:r>
              <a:rPr lang="en-US" dirty="0"/>
              <a:t>Lines of code that start with </a:t>
            </a:r>
            <a:r>
              <a:rPr lang="en-US" sz="2800" b="1" dirty="0">
                <a:solidFill>
                  <a:schemeClr val="accent3">
                    <a:lumMod val="50000"/>
                  </a:schemeClr>
                </a:solidFill>
              </a:rPr>
              <a:t>#</a:t>
            </a:r>
            <a:r>
              <a:rPr lang="en-US" dirty="0"/>
              <a:t> are not read by R</a:t>
            </a:r>
          </a:p>
          <a:p>
            <a:pPr lvl="1"/>
            <a:r>
              <a:rPr lang="en-US" sz="2400" dirty="0"/>
              <a:t>These lines include important notes about how and why the R script is running, so be sure you’re reading them!</a:t>
            </a:r>
          </a:p>
          <a:p>
            <a:pPr lvl="1"/>
            <a:endParaRPr lang="en-US" sz="1200" dirty="0"/>
          </a:p>
          <a:p>
            <a:r>
              <a:rPr lang="en-US" dirty="0"/>
              <a:t>Lines with </a:t>
            </a:r>
            <a:r>
              <a:rPr lang="en-US" sz="2800" b="1" dirty="0">
                <a:solidFill>
                  <a:schemeClr val="accent3">
                    <a:lumMod val="50000"/>
                  </a:schemeClr>
                </a:solidFill>
              </a:rPr>
              <a:t>##!!</a:t>
            </a:r>
            <a:r>
              <a:rPr lang="en-US" sz="2800" b="1" dirty="0"/>
              <a:t> </a:t>
            </a:r>
            <a:r>
              <a:rPr lang="en-US" dirty="0"/>
              <a:t>indicate lines of code where you need to modify something for it to run </a:t>
            </a:r>
          </a:p>
          <a:p>
            <a:endParaRPr lang="en-US" sz="1200" dirty="0"/>
          </a:p>
          <a:p>
            <a:r>
              <a:rPr lang="en-US" dirty="0"/>
              <a:t>In the </a:t>
            </a:r>
            <a:r>
              <a:rPr lang="en-US" dirty="0" err="1"/>
              <a:t>glm2.nml</a:t>
            </a:r>
            <a:r>
              <a:rPr lang="en-US" dirty="0"/>
              <a:t> file, </a:t>
            </a:r>
            <a:r>
              <a:rPr lang="en-US" sz="3800" b="1" dirty="0">
                <a:solidFill>
                  <a:schemeClr val="accent3">
                    <a:lumMod val="50000"/>
                  </a:schemeClr>
                </a:solidFill>
              </a:rPr>
              <a:t>!</a:t>
            </a:r>
            <a:r>
              <a:rPr lang="en-US" b="1" dirty="0"/>
              <a:t> </a:t>
            </a:r>
            <a:r>
              <a:rPr lang="en-US" dirty="0"/>
              <a:t>indicates lines that are not read by the GLM model (tricky!)</a:t>
            </a:r>
          </a:p>
          <a:p>
            <a:pPr lvl="1"/>
            <a:r>
              <a:rPr lang="en-US" sz="2400" dirty="0"/>
              <a:t>When you need to modify your </a:t>
            </a:r>
            <a:r>
              <a:rPr lang="en-US" sz="2400" dirty="0" err="1"/>
              <a:t>glm2.nml</a:t>
            </a:r>
            <a:r>
              <a:rPr lang="en-US" sz="2400" dirty="0"/>
              <a:t> file in Activity B, make sure you’re not changing the value in a line that starts with a </a:t>
            </a:r>
            <a:r>
              <a:rPr lang="en-US" sz="2800" b="1" dirty="0">
                <a:solidFill>
                  <a:schemeClr val="accent3">
                    <a:lumMod val="50000"/>
                  </a:schemeClr>
                </a:solidFill>
              </a:rPr>
              <a:t>!</a:t>
            </a:r>
            <a:r>
              <a:rPr lang="en-US" sz="2800" b="1" dirty="0"/>
              <a:t> </a:t>
            </a:r>
            <a:r>
              <a:rPr lang="en-US" sz="2400" dirty="0"/>
              <a:t>or your changes won’t be read by GLM</a:t>
            </a:r>
            <a:endParaRPr lang="en-US" sz="2400" b="1" dirty="0"/>
          </a:p>
        </p:txBody>
      </p:sp>
      <p:sp>
        <p:nvSpPr>
          <p:cNvPr id="4" name="Title 1"/>
          <p:cNvSpPr txBox="1">
            <a:spLocks/>
          </p:cNvSpPr>
          <p:nvPr/>
        </p:nvSpPr>
        <p:spPr>
          <a:xfrm>
            <a:off x="0" y="382929"/>
            <a:ext cx="9144000" cy="990600"/>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400" b="1" dirty="0"/>
              <a:t>A few important notes about R</a:t>
            </a:r>
          </a:p>
        </p:txBody>
      </p:sp>
    </p:spTree>
    <p:extLst>
      <p:ext uri="{BB962C8B-B14F-4D97-AF65-F5344CB8AC3E}">
        <p14:creationId xmlns:p14="http://schemas.microsoft.com/office/powerpoint/2010/main" val="2931789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1352"/>
            <a:ext cx="9144000" cy="990600"/>
          </a:xfrm>
        </p:spPr>
        <p:txBody>
          <a:bodyPr anchor="t">
            <a:normAutofit/>
          </a:bodyPr>
          <a:lstStyle/>
          <a:p>
            <a:r>
              <a:rPr lang="en-US" sz="3400" b="1" dirty="0"/>
              <a:t> Activity A: Run a lake model!</a:t>
            </a:r>
          </a:p>
        </p:txBody>
      </p:sp>
      <p:pic>
        <p:nvPicPr>
          <p:cNvPr id="5" name="Picture 4">
            <a:extLst>
              <a:ext uri="{FF2B5EF4-FFF2-40B4-BE49-F238E27FC236}">
                <a16:creationId xmlns:a16="http://schemas.microsoft.com/office/drawing/2014/main" id="{636F1A96-9601-4AF1-9407-14908D74C5E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524952" y="2533838"/>
            <a:ext cx="3619048" cy="3009524"/>
          </a:xfrm>
          <a:prstGeom prst="rect">
            <a:avLst/>
          </a:prstGeom>
        </p:spPr>
      </p:pic>
      <p:sp>
        <p:nvSpPr>
          <p:cNvPr id="4" name="Content Placeholder 2">
            <a:extLst>
              <a:ext uri="{FF2B5EF4-FFF2-40B4-BE49-F238E27FC236}">
                <a16:creationId xmlns:a16="http://schemas.microsoft.com/office/drawing/2014/main" id="{39F0BA11-1484-497A-96B6-6BBD2499070E}"/>
              </a:ext>
            </a:extLst>
          </p:cNvPr>
          <p:cNvSpPr>
            <a:spLocks noGrp="1"/>
          </p:cNvSpPr>
          <p:nvPr>
            <p:ph idx="1"/>
          </p:nvPr>
        </p:nvSpPr>
        <p:spPr>
          <a:xfrm>
            <a:off x="105509" y="1330779"/>
            <a:ext cx="5582910" cy="5496048"/>
          </a:xfrm>
        </p:spPr>
        <p:txBody>
          <a:bodyPr>
            <a:noAutofit/>
          </a:bodyPr>
          <a:lstStyle/>
          <a:p>
            <a:pPr marL="0" indent="0">
              <a:spcBef>
                <a:spcPts val="0"/>
              </a:spcBef>
              <a:spcAft>
                <a:spcPts val="1200"/>
              </a:spcAft>
              <a:buNone/>
            </a:pPr>
            <a:r>
              <a:rPr lang="en-US" sz="2100" dirty="0"/>
              <a:t>With a partner (work in pairs):</a:t>
            </a:r>
          </a:p>
          <a:p>
            <a:pPr marL="457200" indent="-457200">
              <a:spcBef>
                <a:spcPts val="0"/>
              </a:spcBef>
              <a:spcAft>
                <a:spcPts val="1200"/>
              </a:spcAft>
              <a:buClr>
                <a:schemeClr val="tx2">
                  <a:lumMod val="75000"/>
                </a:schemeClr>
              </a:buClr>
              <a:buFont typeface="+mj-lt"/>
              <a:buAutoNum type="arabicPeriod"/>
            </a:pPr>
            <a:r>
              <a:rPr lang="en-US" sz="2100" dirty="0"/>
              <a:t>Download the zipped folder of R scripts and other files to run this module from </a:t>
            </a:r>
            <a:r>
              <a:rPr lang="en-US" sz="2100" u="sng" dirty="0">
                <a:solidFill>
                  <a:srgbClr val="0070C0"/>
                </a:solidFill>
              </a:rPr>
              <a:t>http://module3.macrosystemseddie.org</a:t>
            </a:r>
            <a:r>
              <a:rPr lang="en-US" sz="2100" dirty="0" smtClean="0"/>
              <a:t>. </a:t>
            </a:r>
            <a:r>
              <a:rPr lang="en-US" sz="2100" b="1" dirty="0"/>
              <a:t>Unzip </a:t>
            </a:r>
            <a:r>
              <a:rPr lang="en-US" sz="2100" dirty="0"/>
              <a:t>the folder to your Desktop</a:t>
            </a:r>
          </a:p>
          <a:p>
            <a:pPr marL="457200" indent="-457200">
              <a:spcBef>
                <a:spcPts val="0"/>
              </a:spcBef>
              <a:spcAft>
                <a:spcPts val="1200"/>
              </a:spcAft>
              <a:buClr>
                <a:schemeClr val="tx2">
                  <a:lumMod val="75000"/>
                </a:schemeClr>
              </a:buClr>
              <a:buFont typeface="+mj-lt"/>
              <a:buAutoNum type="arabicPeriod"/>
            </a:pPr>
            <a:r>
              <a:rPr lang="en-US" sz="2100" dirty="0"/>
              <a:t>Install the GLM files and R packages onto your computer</a:t>
            </a:r>
          </a:p>
          <a:p>
            <a:pPr marL="457200" indent="-457200">
              <a:spcBef>
                <a:spcPts val="0"/>
              </a:spcBef>
              <a:spcAft>
                <a:spcPts val="1200"/>
              </a:spcAft>
              <a:buClr>
                <a:schemeClr val="tx2">
                  <a:lumMod val="75000"/>
                </a:schemeClr>
              </a:buClr>
              <a:buFont typeface="+mj-lt"/>
              <a:buAutoNum type="arabicPeriod"/>
            </a:pPr>
            <a:r>
              <a:rPr lang="en-US" sz="2100" dirty="0"/>
              <a:t>Choose</a:t>
            </a:r>
            <a:r>
              <a:rPr lang="es-EC" sz="2100" dirty="0"/>
              <a:t> a </a:t>
            </a:r>
            <a:r>
              <a:rPr lang="en-US" sz="2100" dirty="0"/>
              <a:t>lake</a:t>
            </a:r>
            <a:r>
              <a:rPr lang="es-EC" sz="2100" dirty="0"/>
              <a:t>! Look </a:t>
            </a:r>
            <a:r>
              <a:rPr lang="en-US" sz="2100" dirty="0"/>
              <a:t>up your lake’s characteristics in the file provided</a:t>
            </a:r>
          </a:p>
          <a:p>
            <a:pPr marL="457200" indent="-457200">
              <a:spcBef>
                <a:spcPts val="0"/>
              </a:spcBef>
              <a:spcAft>
                <a:spcPts val="1200"/>
              </a:spcAft>
              <a:buClr>
                <a:schemeClr val="tx2">
                  <a:lumMod val="75000"/>
                </a:schemeClr>
              </a:buClr>
              <a:buFont typeface="+mj-lt"/>
              <a:buAutoNum type="arabicPeriod"/>
            </a:pPr>
            <a:r>
              <a:rPr lang="en-US" sz="2100" dirty="0"/>
              <a:t>Run the GLM model for your lake and explore the output for lake temperature and ice cover under the baseline (non-El Niño) scenario</a:t>
            </a:r>
          </a:p>
        </p:txBody>
      </p:sp>
    </p:spTree>
    <p:extLst>
      <p:ext uri="{BB962C8B-B14F-4D97-AF65-F5344CB8AC3E}">
        <p14:creationId xmlns:p14="http://schemas.microsoft.com/office/powerpoint/2010/main" val="20480732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1352"/>
            <a:ext cx="9144000" cy="990600"/>
          </a:xfrm>
        </p:spPr>
        <p:txBody>
          <a:bodyPr anchor="t">
            <a:normAutofit/>
          </a:bodyPr>
          <a:lstStyle/>
          <a:p>
            <a:r>
              <a:rPr lang="en-US" sz="3400" b="1" dirty="0"/>
              <a:t> Activity B: El Ni</a:t>
            </a:r>
            <a:r>
              <a:rPr lang="es-EC" sz="3400" b="1" dirty="0"/>
              <a:t>ño </a:t>
            </a:r>
            <a:r>
              <a:rPr lang="en-US" sz="3400" b="1" dirty="0"/>
              <a:t>scenarios</a:t>
            </a:r>
          </a:p>
        </p:txBody>
      </p:sp>
      <p:sp>
        <p:nvSpPr>
          <p:cNvPr id="3" name="Content Placeholder 2"/>
          <p:cNvSpPr>
            <a:spLocks noGrp="1"/>
          </p:cNvSpPr>
          <p:nvPr>
            <p:ph idx="1"/>
          </p:nvPr>
        </p:nvSpPr>
        <p:spPr>
          <a:xfrm>
            <a:off x="93784" y="1046747"/>
            <a:ext cx="8968153" cy="5717123"/>
          </a:xfrm>
        </p:spPr>
        <p:txBody>
          <a:bodyPr>
            <a:noAutofit/>
          </a:bodyPr>
          <a:lstStyle/>
          <a:p>
            <a:pPr marL="457200" indent="-457200">
              <a:spcBef>
                <a:spcPts val="0"/>
              </a:spcBef>
              <a:spcAft>
                <a:spcPts val="800"/>
              </a:spcAft>
              <a:buFont typeface="+mj-lt"/>
              <a:buAutoNum type="arabicPeriod"/>
            </a:pPr>
            <a:r>
              <a:rPr lang="en-US" sz="2000" dirty="0"/>
              <a:t>Using the long-term climate data provided for your lake, calculate how air temperatures for your model lake would change in a "typical" and a "strong" El Niño year compared to baseline (non-El Niño) conditions. </a:t>
            </a:r>
            <a:r>
              <a:rPr lang="en-US" sz="2000" i="1" dirty="0"/>
              <a:t>Record your lake's "typical" and "strong" offsets (°C) on the board!!</a:t>
            </a:r>
          </a:p>
          <a:p>
            <a:pPr marL="457200" indent="-457200">
              <a:spcBef>
                <a:spcPts val="0"/>
              </a:spcBef>
              <a:spcAft>
                <a:spcPts val="800"/>
              </a:spcAft>
              <a:buFont typeface="+mj-lt"/>
              <a:buAutoNum type="arabicPeriod"/>
            </a:pPr>
            <a:r>
              <a:rPr lang="en-US" sz="2000" b="1" dirty="0"/>
              <a:t>Develop hypotheses </a:t>
            </a:r>
            <a:r>
              <a:rPr lang="en-US" sz="2000" dirty="0"/>
              <a:t>about how changing air temperatures in the "typical" and "strong" offset scenarios affect lake temperatures and ice cover relative to baseline</a:t>
            </a:r>
          </a:p>
          <a:p>
            <a:pPr marL="457200" indent="-457200">
              <a:buFont typeface="+mj-lt"/>
              <a:buAutoNum type="arabicPeriod"/>
            </a:pPr>
            <a:r>
              <a:rPr lang="en-US" sz="2000" dirty="0"/>
              <a:t>Use R to create meteorological input files that reflect your lake’s El Niño offsets, and run the two El Niño scenarios ("typical" and "strong") for one year </a:t>
            </a:r>
          </a:p>
          <a:p>
            <a:pPr lvl="2">
              <a:spcBef>
                <a:spcPts val="0"/>
              </a:spcBef>
              <a:spcAft>
                <a:spcPts val="800"/>
              </a:spcAft>
              <a:buFont typeface="Wingdings" panose="05000000000000000000" pitchFamily="2" charset="2"/>
              <a:buChar char="§"/>
            </a:pPr>
            <a:r>
              <a:rPr lang="en-US" sz="2000" dirty="0"/>
              <a:t>Analyze the model output to determine how lake temperature and ice cover varied among the three scenarios (baseline, "typical" and "strong")</a:t>
            </a:r>
          </a:p>
          <a:p>
            <a:pPr marL="457200" indent="-457200">
              <a:buFont typeface="+mj-lt"/>
              <a:buAutoNum type="arabicPeriod" startAt="4"/>
            </a:pPr>
            <a:r>
              <a:rPr lang="en-US" sz="2100" b="1" dirty="0"/>
              <a:t>Create a few figures </a:t>
            </a:r>
            <a:r>
              <a:rPr lang="en-US" sz="2100" dirty="0"/>
              <a:t>that examine your El Niño scenarios:</a:t>
            </a:r>
          </a:p>
          <a:p>
            <a:pPr marL="860425" lvl="1" indent="-342900">
              <a:spcBef>
                <a:spcPts val="0"/>
              </a:spcBef>
              <a:buFont typeface="Wingdings" panose="05000000000000000000" pitchFamily="2" charset="2"/>
              <a:buChar char="§"/>
            </a:pPr>
            <a:r>
              <a:rPr lang="en-US" dirty="0"/>
              <a:t>Does the model output support or contradict your hypotheses?</a:t>
            </a:r>
          </a:p>
          <a:p>
            <a:pPr marL="860425" lvl="1" indent="-342900">
              <a:spcBef>
                <a:spcPts val="0"/>
              </a:spcBef>
              <a:buFont typeface="Wingdings" panose="05000000000000000000" pitchFamily="2" charset="2"/>
              <a:buChar char="§"/>
            </a:pPr>
            <a:r>
              <a:rPr lang="en-US" dirty="0"/>
              <a:t>How does the model output differ between the baseline scenario, the "typical" El Niño, and the "strong" El Niño? </a:t>
            </a:r>
          </a:p>
        </p:txBody>
      </p:sp>
    </p:spTree>
    <p:extLst>
      <p:ext uri="{BB962C8B-B14F-4D97-AF65-F5344CB8AC3E}">
        <p14:creationId xmlns:p14="http://schemas.microsoft.com/office/powerpoint/2010/main" val="17101750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6920"/>
            <a:ext cx="9144000" cy="836238"/>
          </a:xfrm>
        </p:spPr>
        <p:txBody>
          <a:bodyPr anchor="t">
            <a:normAutofit/>
          </a:bodyPr>
          <a:lstStyle/>
          <a:p>
            <a:r>
              <a:rPr lang="en-US" sz="3300" b="1" dirty="0"/>
              <a:t> Activity C: </a:t>
            </a:r>
            <a:r>
              <a:rPr lang="es-ES" sz="3300" b="1" dirty="0"/>
              <a:t>Compare </a:t>
            </a:r>
            <a:r>
              <a:rPr lang="en-US" sz="3300" b="1" dirty="0"/>
              <a:t>lake</a:t>
            </a:r>
            <a:r>
              <a:rPr lang="es-ES" sz="3300" b="1" dirty="0"/>
              <a:t> responses </a:t>
            </a:r>
            <a:r>
              <a:rPr lang="en-US" sz="3300" b="1" dirty="0"/>
              <a:t>to</a:t>
            </a:r>
            <a:r>
              <a:rPr lang="es-ES" sz="3300" b="1" dirty="0"/>
              <a:t> El Niño</a:t>
            </a:r>
            <a:endParaRPr lang="en-US" sz="3300" b="1" dirty="0"/>
          </a:p>
        </p:txBody>
      </p:sp>
      <p:sp>
        <p:nvSpPr>
          <p:cNvPr id="3" name="Content Placeholder 2"/>
          <p:cNvSpPr>
            <a:spLocks noGrp="1"/>
          </p:cNvSpPr>
          <p:nvPr>
            <p:ph idx="1"/>
          </p:nvPr>
        </p:nvSpPr>
        <p:spPr>
          <a:xfrm>
            <a:off x="161365" y="1084520"/>
            <a:ext cx="8982635" cy="5534459"/>
          </a:xfrm>
        </p:spPr>
        <p:txBody>
          <a:bodyPr>
            <a:noAutofit/>
          </a:bodyPr>
          <a:lstStyle/>
          <a:p>
            <a:pPr marL="457200" indent="-457200">
              <a:buFont typeface="+mj-lt"/>
              <a:buAutoNum type="arabicPeriod"/>
            </a:pPr>
            <a:r>
              <a:rPr lang="en-US" sz="2100" b="1" dirty="0"/>
              <a:t>With your partner, </a:t>
            </a:r>
            <a:r>
              <a:rPr lang="en-US" sz="2100" dirty="0"/>
              <a:t>compare</a:t>
            </a:r>
            <a:r>
              <a:rPr lang="es-EC" sz="2100" dirty="0"/>
              <a:t> </a:t>
            </a:r>
            <a:r>
              <a:rPr lang="en-US" sz="2100" dirty="0"/>
              <a:t>your</a:t>
            </a:r>
            <a:r>
              <a:rPr lang="es-EC" sz="2100" dirty="0"/>
              <a:t> </a:t>
            </a:r>
            <a:r>
              <a:rPr lang="en-US" sz="2100" dirty="0"/>
              <a:t>model</a:t>
            </a:r>
            <a:r>
              <a:rPr lang="es-EC" sz="2100" dirty="0"/>
              <a:t> outputs </a:t>
            </a:r>
            <a:r>
              <a:rPr lang="en-US" sz="2100" dirty="0"/>
              <a:t>for the different scenarios to the</a:t>
            </a:r>
            <a:r>
              <a:rPr lang="es-EC" sz="2100" dirty="0"/>
              <a:t> NOAA </a:t>
            </a:r>
            <a:r>
              <a:rPr lang="en-US" sz="2100" dirty="0"/>
              <a:t>map predictions</a:t>
            </a:r>
            <a:r>
              <a:rPr lang="es-EC" sz="2100" dirty="0"/>
              <a:t>, and explore </a:t>
            </a:r>
            <a:r>
              <a:rPr lang="en-US" sz="2100" dirty="0"/>
              <a:t>lake</a:t>
            </a:r>
            <a:r>
              <a:rPr lang="es-EC" sz="2100" dirty="0"/>
              <a:t> </a:t>
            </a:r>
            <a:r>
              <a:rPr lang="en-US" sz="2100" dirty="0"/>
              <a:t>characteristics</a:t>
            </a:r>
            <a:r>
              <a:rPr lang="es-EC" sz="2100" dirty="0"/>
              <a:t> </a:t>
            </a:r>
            <a:r>
              <a:rPr lang="en-US" sz="2100" dirty="0"/>
              <a:t>that help interpret your lake's</a:t>
            </a:r>
            <a:r>
              <a:rPr lang="es-EC" sz="2100" dirty="0"/>
              <a:t> response </a:t>
            </a:r>
            <a:r>
              <a:rPr lang="en-US" sz="2100" dirty="0"/>
              <a:t>to different </a:t>
            </a:r>
            <a:r>
              <a:rPr lang="es-EC" sz="2100" dirty="0"/>
              <a:t>El Ni</a:t>
            </a:r>
            <a:r>
              <a:rPr lang="en-US" sz="2100" dirty="0"/>
              <a:t>ñ</a:t>
            </a:r>
            <a:r>
              <a:rPr lang="es-EC" sz="2100" dirty="0"/>
              <a:t>o </a:t>
            </a:r>
            <a:r>
              <a:rPr lang="en-US" sz="2100" dirty="0"/>
              <a:t>scenarios</a:t>
            </a:r>
          </a:p>
          <a:p>
            <a:pPr marL="457200" indent="-457200">
              <a:buFont typeface="+mj-lt"/>
              <a:buAutoNum type="arabicPeriod"/>
            </a:pPr>
            <a:r>
              <a:rPr lang="en-US" sz="2100" b="1" dirty="0"/>
              <a:t>As a class, </a:t>
            </a:r>
            <a:r>
              <a:rPr lang="en-US" sz="2100" dirty="0"/>
              <a:t>explore how the temperature offsets and lake responses differed among the lakes modeled by the class:</a:t>
            </a:r>
          </a:p>
          <a:p>
            <a:pPr lvl="2">
              <a:buFont typeface="Wingdings" panose="05000000000000000000" pitchFamily="2" charset="2"/>
              <a:buChar char="§"/>
            </a:pPr>
            <a:r>
              <a:rPr lang="en-US" sz="2100" dirty="0"/>
              <a:t>How do the temperature offsets for "typical" and "strong" El Niño scenarios differ among the model lakes based on their region?</a:t>
            </a:r>
          </a:p>
          <a:p>
            <a:pPr lvl="2">
              <a:buFont typeface="Wingdings" panose="05000000000000000000" pitchFamily="2" charset="2"/>
              <a:buChar char="§"/>
            </a:pPr>
            <a:r>
              <a:rPr lang="en-US" sz="2100" dirty="0"/>
              <a:t>Does the class’ model output support or contradict your hypotheses about which lakes would respond most strongly to El Niño scenarios?</a:t>
            </a:r>
          </a:p>
          <a:p>
            <a:pPr marL="457200" indent="-457200">
              <a:buFont typeface="+mj-lt"/>
              <a:buAutoNum type="arabicPeriod"/>
            </a:pPr>
            <a:r>
              <a:rPr lang="en-US" sz="2100" b="1" dirty="0"/>
              <a:t>Discuss</a:t>
            </a:r>
            <a:r>
              <a:rPr lang="en-US" sz="2100" dirty="0"/>
              <a:t>:</a:t>
            </a:r>
          </a:p>
          <a:p>
            <a:pPr marL="746125" lvl="1" indent="-228600">
              <a:buFont typeface="Wingdings" panose="05000000000000000000" pitchFamily="2" charset="2"/>
              <a:buChar char="§"/>
            </a:pPr>
            <a:r>
              <a:rPr lang="en-US" sz="2100" dirty="0"/>
              <a:t>What do the model outputs across multiple lakes tell us about how regional context mediates global teleconnections? </a:t>
            </a:r>
          </a:p>
          <a:p>
            <a:pPr marL="746125" lvl="1" indent="-228600">
              <a:buFont typeface="Wingdings" panose="05000000000000000000" pitchFamily="2" charset="2"/>
              <a:buChar char="§"/>
            </a:pPr>
            <a:r>
              <a:rPr lang="en-US" sz="2100" dirty="0"/>
              <a:t>How might El Niño teleconnections affect lakes in regions we didn't model?</a:t>
            </a:r>
          </a:p>
        </p:txBody>
      </p:sp>
    </p:spTree>
    <p:extLst>
      <p:ext uri="{BB962C8B-B14F-4D97-AF65-F5344CB8AC3E}">
        <p14:creationId xmlns:p14="http://schemas.microsoft.com/office/powerpoint/2010/main" val="12319871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375354"/>
            <a:ext cx="9144000" cy="990600"/>
          </a:xfrm>
        </p:spPr>
        <p:txBody>
          <a:bodyPr>
            <a:normAutofit/>
          </a:bodyPr>
          <a:lstStyle/>
          <a:p>
            <a:r>
              <a:rPr lang="en-US" b="1" dirty="0"/>
              <a:t> Thank you for participating! </a:t>
            </a:r>
          </a:p>
        </p:txBody>
      </p:sp>
      <p:pic>
        <p:nvPicPr>
          <p:cNvPr id="18" name="Picture 4" descr="Image result for R statistical">
            <a:extLst>
              <a:ext uri="{FF2B5EF4-FFF2-40B4-BE49-F238E27FC236}">
                <a16:creationId xmlns:a16="http://schemas.microsoft.com/office/drawing/2014/main" id="{E16EF220-3A5F-4184-80EF-4699F6DBAC8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40451" y="4051108"/>
            <a:ext cx="1447484" cy="112183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4"/>
          <a:stretch>
            <a:fillRect/>
          </a:stretch>
        </p:blipFill>
        <p:spPr>
          <a:xfrm>
            <a:off x="1887935" y="5360840"/>
            <a:ext cx="2536178" cy="1406849"/>
          </a:xfrm>
          <a:prstGeom prst="rect">
            <a:avLst/>
          </a:prstGeom>
        </p:spPr>
      </p:pic>
      <p:pic>
        <p:nvPicPr>
          <p:cNvPr id="30" name="Picture 29"/>
          <p:cNvPicPr>
            <a:picLocks noChangeAspect="1"/>
          </p:cNvPicPr>
          <p:nvPr/>
        </p:nvPicPr>
        <p:blipFill rotWithShape="1">
          <a:blip r:embed="rId5"/>
          <a:srcRect l="20189"/>
          <a:stretch/>
        </p:blipFill>
        <p:spPr>
          <a:xfrm>
            <a:off x="4854411" y="5360839"/>
            <a:ext cx="1785156" cy="1406849"/>
          </a:xfrm>
          <a:prstGeom prst="rect">
            <a:avLst/>
          </a:prstGeom>
        </p:spPr>
      </p:pic>
      <p:pic>
        <p:nvPicPr>
          <p:cNvPr id="33" name="Picture 32"/>
          <p:cNvPicPr>
            <a:picLocks/>
          </p:cNvPicPr>
          <p:nvPr/>
        </p:nvPicPr>
        <p:blipFill>
          <a:blip r:embed="rId6"/>
          <a:stretch>
            <a:fillRect/>
          </a:stretch>
        </p:blipFill>
        <p:spPr>
          <a:xfrm>
            <a:off x="7069866" y="4097197"/>
            <a:ext cx="2074134" cy="1405444"/>
          </a:xfrm>
          <a:prstGeom prst="rect">
            <a:avLst/>
          </a:prstGeom>
        </p:spPr>
      </p:pic>
      <p:sp>
        <p:nvSpPr>
          <p:cNvPr id="34" name="Oval 33"/>
          <p:cNvSpPr/>
          <p:nvPr/>
        </p:nvSpPr>
        <p:spPr>
          <a:xfrm>
            <a:off x="2161804" y="3680177"/>
            <a:ext cx="4820392" cy="1353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p:cNvPicPr>
            <a:picLocks noChangeAspect="1"/>
          </p:cNvPicPr>
          <p:nvPr/>
        </p:nvPicPr>
        <p:blipFill>
          <a:blip r:embed="rId7"/>
          <a:stretch>
            <a:fillRect/>
          </a:stretch>
        </p:blipFill>
        <p:spPr>
          <a:xfrm>
            <a:off x="2292381" y="1693332"/>
            <a:ext cx="4559238" cy="2918696"/>
          </a:xfrm>
          <a:prstGeom prst="rect">
            <a:avLst/>
          </a:prstGeom>
        </p:spPr>
      </p:pic>
    </p:spTree>
    <p:extLst>
      <p:ext uri="{BB962C8B-B14F-4D97-AF65-F5344CB8AC3E}">
        <p14:creationId xmlns:p14="http://schemas.microsoft.com/office/powerpoint/2010/main" val="340798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3237"/>
            <a:ext cx="9144000" cy="843747"/>
          </a:xfrm>
        </p:spPr>
        <p:txBody>
          <a:bodyPr anchor="t">
            <a:noAutofit/>
          </a:bodyPr>
          <a:lstStyle/>
          <a:p>
            <a:r>
              <a:rPr lang="en-US" sz="3400" b="1" dirty="0"/>
              <a:t> What are teleconnections?</a:t>
            </a:r>
          </a:p>
        </p:txBody>
      </p:sp>
      <p:sp>
        <p:nvSpPr>
          <p:cNvPr id="3" name="Content Placeholder 2"/>
          <p:cNvSpPr>
            <a:spLocks noGrp="1"/>
          </p:cNvSpPr>
          <p:nvPr>
            <p:ph idx="1"/>
          </p:nvPr>
        </p:nvSpPr>
        <p:spPr>
          <a:xfrm>
            <a:off x="210107" y="1339702"/>
            <a:ext cx="5366307" cy="5091323"/>
          </a:xfrm>
        </p:spPr>
        <p:txBody>
          <a:bodyPr>
            <a:normAutofit/>
          </a:bodyPr>
          <a:lstStyle/>
          <a:p>
            <a:pPr>
              <a:buFont typeface="Wingdings" panose="05000000000000000000" pitchFamily="2" charset="2"/>
              <a:buChar char="§"/>
            </a:pPr>
            <a:r>
              <a:rPr lang="en-US" sz="2100" b="1" i="1" dirty="0"/>
              <a:t>Teleconnection</a:t>
            </a:r>
            <a:r>
              <a:rPr lang="en-US" sz="2100" i="1" dirty="0"/>
              <a:t>: </a:t>
            </a:r>
            <a:r>
              <a:rPr lang="en-US" sz="2100" dirty="0"/>
              <a:t>a phenomenon that links remote regions via cause and effect relationships</a:t>
            </a:r>
          </a:p>
          <a:p>
            <a:pPr>
              <a:buFont typeface="Wingdings" panose="05000000000000000000" pitchFamily="2" charset="2"/>
              <a:buChar char="§"/>
            </a:pPr>
            <a:endParaRPr lang="en-US" sz="1400" dirty="0"/>
          </a:p>
          <a:p>
            <a:pPr>
              <a:buFont typeface="Wingdings" panose="05000000000000000000" pitchFamily="2" charset="2"/>
              <a:buChar char="§"/>
            </a:pPr>
            <a:r>
              <a:rPr lang="en-US" sz="2100" dirty="0"/>
              <a:t>Ecosystems</a:t>
            </a:r>
            <a:r>
              <a:rPr lang="es-EC" sz="2100" dirty="0"/>
              <a:t> can be </a:t>
            </a:r>
            <a:r>
              <a:rPr lang="en-US" sz="2100" dirty="0"/>
              <a:t>influenced by climatic, societal, economic, and/or ecological changes in distant regions through teleconnections</a:t>
            </a:r>
          </a:p>
          <a:p>
            <a:pPr lvl="1">
              <a:buFont typeface="Wingdings" panose="05000000000000000000" pitchFamily="2" charset="2"/>
              <a:buChar char="§"/>
            </a:pPr>
            <a:r>
              <a:rPr lang="es-EC" dirty="0"/>
              <a:t>Agricultural fields in the midwestern United States provide food for overwintering snow geese</a:t>
            </a:r>
          </a:p>
          <a:p>
            <a:pPr lvl="1">
              <a:buFont typeface="Wingdings" panose="05000000000000000000" pitchFamily="2" charset="2"/>
              <a:buChar char="§"/>
            </a:pPr>
            <a:r>
              <a:rPr lang="es-EC" dirty="0"/>
              <a:t>Additional food has lead to rapid </a:t>
            </a:r>
            <a:r>
              <a:rPr lang="es-EC" noProof="1"/>
              <a:t>population</a:t>
            </a:r>
            <a:r>
              <a:rPr lang="es-EC" dirty="0"/>
              <a:t> growth, with negative effects for arctic marshes where the geese spend the summer</a:t>
            </a:r>
          </a:p>
        </p:txBody>
      </p:sp>
      <p:grpSp>
        <p:nvGrpSpPr>
          <p:cNvPr id="9" name="Group 8"/>
          <p:cNvGrpSpPr/>
          <p:nvPr/>
        </p:nvGrpSpPr>
        <p:grpSpPr>
          <a:xfrm>
            <a:off x="5821849" y="2443733"/>
            <a:ext cx="2951006" cy="4233513"/>
            <a:chOff x="5555149" y="2443733"/>
            <a:chExt cx="2951006" cy="4233513"/>
          </a:xfrm>
        </p:grpSpPr>
        <p:grpSp>
          <p:nvGrpSpPr>
            <p:cNvPr id="8" name="Group 7"/>
            <p:cNvGrpSpPr/>
            <p:nvPr/>
          </p:nvGrpSpPr>
          <p:grpSpPr>
            <a:xfrm>
              <a:off x="5578439" y="2443733"/>
              <a:ext cx="2927715" cy="1928435"/>
              <a:chOff x="5578439" y="1872233"/>
              <a:chExt cx="2927715" cy="1928435"/>
            </a:xfrm>
          </p:grpSpPr>
          <p:pic>
            <p:nvPicPr>
              <p:cNvPr id="6" name="Picture 5"/>
              <p:cNvPicPr>
                <a:picLocks noChangeAspect="1"/>
              </p:cNvPicPr>
              <p:nvPr/>
            </p:nvPicPr>
            <p:blipFill>
              <a:blip r:embed="rId3"/>
              <a:stretch>
                <a:fillRect/>
              </a:stretch>
            </p:blipFill>
            <p:spPr>
              <a:xfrm>
                <a:off x="5578439" y="1872233"/>
                <a:ext cx="2927715" cy="1928435"/>
              </a:xfrm>
              <a:prstGeom prst="rect">
                <a:avLst/>
              </a:prstGeom>
            </p:spPr>
          </p:pic>
          <p:sp>
            <p:nvSpPr>
              <p:cNvPr id="7" name="TextBox 6">
                <a:extLst>
                  <a:ext uri="{FF2B5EF4-FFF2-40B4-BE49-F238E27FC236}">
                    <a16:creationId xmlns:a16="http://schemas.microsoft.com/office/drawing/2014/main" id="{2894D362-5457-4263-9FD1-EC090B55E09D}"/>
                  </a:ext>
                </a:extLst>
              </p:cNvPr>
              <p:cNvSpPr txBox="1"/>
              <p:nvPr/>
            </p:nvSpPr>
            <p:spPr>
              <a:xfrm>
                <a:off x="6962774" y="3554447"/>
                <a:ext cx="1543379" cy="246221"/>
              </a:xfrm>
              <a:prstGeom prst="rect">
                <a:avLst/>
              </a:prstGeom>
              <a:noFill/>
            </p:spPr>
            <p:txBody>
              <a:bodyPr wrap="square" rtlCol="0">
                <a:spAutoFit/>
              </a:bodyPr>
              <a:lstStyle/>
              <a:p>
                <a:pPr algn="r"/>
                <a:r>
                  <a:rPr lang="en-US" sz="1000" dirty="0">
                    <a:solidFill>
                      <a:schemeClr val="bg1"/>
                    </a:solidFill>
                  </a:rPr>
                  <a:t>Image: birdsna.org</a:t>
                </a:r>
              </a:p>
            </p:txBody>
          </p:sp>
        </p:grpSp>
        <p:pic>
          <p:nvPicPr>
            <p:cNvPr id="2050" name="Picture 2" descr="File:Snow Geese in Fir Island field - 200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5149" y="4564270"/>
              <a:ext cx="2951004" cy="190339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894D362-5457-4263-9FD1-EC090B55E09D}"/>
                </a:ext>
              </a:extLst>
            </p:cNvPr>
            <p:cNvSpPr txBox="1"/>
            <p:nvPr/>
          </p:nvSpPr>
          <p:spPr>
            <a:xfrm>
              <a:off x="6616701" y="6431025"/>
              <a:ext cx="1889454" cy="246221"/>
            </a:xfrm>
            <a:prstGeom prst="rect">
              <a:avLst/>
            </a:prstGeom>
            <a:noFill/>
          </p:spPr>
          <p:txBody>
            <a:bodyPr wrap="square" rtlCol="0">
              <a:spAutoFit/>
            </a:bodyPr>
            <a:lstStyle/>
            <a:p>
              <a:pPr algn="r"/>
              <a:r>
                <a:rPr lang="en-US" sz="1000" dirty="0"/>
                <a:t>Image: Wikimedia Commons</a:t>
              </a:r>
            </a:p>
          </p:txBody>
        </p:sp>
      </p:grpSp>
    </p:spTree>
    <p:extLst>
      <p:ext uri="{BB962C8B-B14F-4D97-AF65-F5344CB8AC3E}">
        <p14:creationId xmlns:p14="http://schemas.microsoft.com/office/powerpoint/2010/main" val="446068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2881"/>
            <a:ext cx="9144000" cy="637212"/>
          </a:xfrm>
        </p:spPr>
        <p:txBody>
          <a:bodyPr anchor="t">
            <a:normAutofit fontScale="90000"/>
          </a:bodyPr>
          <a:lstStyle/>
          <a:p>
            <a:r>
              <a:rPr lang="en-US" sz="3400" b="1" dirty="0"/>
              <a:t> El Niño/Southern Oscillation (ENSO) </a:t>
            </a:r>
            <a:br>
              <a:rPr lang="en-US" sz="3400" b="1" dirty="0"/>
            </a:br>
            <a:r>
              <a:rPr lang="en-US" sz="3400" b="1" dirty="0"/>
              <a:t> Teleconnection</a:t>
            </a:r>
          </a:p>
        </p:txBody>
      </p:sp>
      <p:sp>
        <p:nvSpPr>
          <p:cNvPr id="3" name="Content Placeholder 2"/>
          <p:cNvSpPr>
            <a:spLocks noGrp="1"/>
          </p:cNvSpPr>
          <p:nvPr>
            <p:ph idx="1"/>
          </p:nvPr>
        </p:nvSpPr>
        <p:spPr>
          <a:xfrm>
            <a:off x="196701" y="1520377"/>
            <a:ext cx="8750595" cy="1908622"/>
          </a:xfrm>
        </p:spPr>
        <p:txBody>
          <a:bodyPr>
            <a:normAutofit/>
          </a:bodyPr>
          <a:lstStyle/>
          <a:p>
            <a:pPr lvl="1">
              <a:buFont typeface="Wingdings" panose="05000000000000000000" pitchFamily="2" charset="2"/>
              <a:buChar char="§"/>
            </a:pPr>
            <a:r>
              <a:rPr lang="en-US" sz="2100" dirty="0"/>
              <a:t>A climate phenomenon in the tropical Pacific Ocean where ocean surface temperatures are warmer than average</a:t>
            </a:r>
          </a:p>
          <a:p>
            <a:pPr lvl="1">
              <a:buFont typeface="Wingdings" panose="05000000000000000000" pitchFamily="2" charset="2"/>
              <a:buChar char="§"/>
            </a:pPr>
            <a:r>
              <a:rPr lang="en-US" sz="2100" dirty="0"/>
              <a:t>Warmer ocean temperatures affect atmospheric circulation, air temperatures, and precipitation worldwide </a:t>
            </a:r>
            <a:r>
              <a:rPr lang="en-US" sz="2100" i="1" u="sng" dirty="0"/>
              <a:t>but in different ways based on your region</a:t>
            </a:r>
            <a:r>
              <a:rPr lang="en-US" sz="2100" i="1" dirty="0"/>
              <a:t>!</a:t>
            </a:r>
            <a:endParaRPr lang="en-US" sz="2100" dirty="0"/>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849579" y="3428999"/>
            <a:ext cx="5444841" cy="3309863"/>
          </a:xfrm>
          <a:prstGeom prst="rect">
            <a:avLst/>
          </a:prstGeom>
        </p:spPr>
      </p:pic>
    </p:spTree>
    <p:extLst>
      <p:ext uri="{BB962C8B-B14F-4D97-AF65-F5344CB8AC3E}">
        <p14:creationId xmlns:p14="http://schemas.microsoft.com/office/powerpoint/2010/main" val="1891223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1669" y="1829104"/>
            <a:ext cx="7164422" cy="4876495"/>
          </a:xfrm>
        </p:spPr>
      </p:pic>
      <p:sp>
        <p:nvSpPr>
          <p:cNvPr id="2" name="Title 1"/>
          <p:cNvSpPr>
            <a:spLocks noGrp="1"/>
          </p:cNvSpPr>
          <p:nvPr>
            <p:ph type="title"/>
          </p:nvPr>
        </p:nvSpPr>
        <p:spPr>
          <a:xfrm>
            <a:off x="0" y="368449"/>
            <a:ext cx="9144000" cy="990600"/>
          </a:xfrm>
        </p:spPr>
        <p:txBody>
          <a:bodyPr anchor="t">
            <a:noAutofit/>
          </a:bodyPr>
          <a:lstStyle/>
          <a:p>
            <a:r>
              <a:rPr lang="en-US" sz="3400" b="1" dirty="0"/>
              <a:t> </a:t>
            </a:r>
            <a:r>
              <a:rPr lang="en-US" sz="3200" b="1" dirty="0"/>
              <a:t>Global land surface temperatures typically </a:t>
            </a:r>
            <a:br>
              <a:rPr lang="en-US" sz="3200" b="1" dirty="0"/>
            </a:br>
            <a:r>
              <a:rPr lang="en-US" sz="3200" b="1" dirty="0"/>
              <a:t> warmer in El N</a:t>
            </a:r>
            <a:r>
              <a:rPr lang="es-EC" sz="3200" b="1" dirty="0"/>
              <a:t>iño </a:t>
            </a:r>
            <a:r>
              <a:rPr lang="en-US" sz="3200" b="1" dirty="0"/>
              <a:t>years: but what about lakes?</a:t>
            </a:r>
          </a:p>
        </p:txBody>
      </p:sp>
      <p:sp>
        <p:nvSpPr>
          <p:cNvPr id="6" name="TextBox 5">
            <a:extLst>
              <a:ext uri="{FF2B5EF4-FFF2-40B4-BE49-F238E27FC236}">
                <a16:creationId xmlns:a16="http://schemas.microsoft.com/office/drawing/2014/main" id="{2894D362-5457-4263-9FD1-EC090B55E09D}"/>
              </a:ext>
            </a:extLst>
          </p:cNvPr>
          <p:cNvSpPr txBox="1"/>
          <p:nvPr/>
        </p:nvSpPr>
        <p:spPr>
          <a:xfrm>
            <a:off x="4663820" y="6554135"/>
            <a:ext cx="3813266" cy="246221"/>
          </a:xfrm>
          <a:prstGeom prst="rect">
            <a:avLst/>
          </a:prstGeom>
          <a:noFill/>
        </p:spPr>
        <p:txBody>
          <a:bodyPr wrap="square" rtlCol="0">
            <a:spAutoFit/>
          </a:bodyPr>
          <a:lstStyle/>
          <a:p>
            <a:pPr algn="r"/>
            <a:r>
              <a:rPr lang="en-US" sz="1000" dirty="0"/>
              <a:t>Figure: Dana </a:t>
            </a:r>
            <a:r>
              <a:rPr lang="en-US" sz="1000" dirty="0" err="1"/>
              <a:t>Nuccitelli</a:t>
            </a:r>
            <a:r>
              <a:rPr lang="en-US" sz="1000"/>
              <a:t> via www.theguardian.com </a:t>
            </a:r>
          </a:p>
        </p:txBody>
      </p:sp>
    </p:spTree>
    <p:extLst>
      <p:ext uri="{BB962C8B-B14F-4D97-AF65-F5344CB8AC3E}">
        <p14:creationId xmlns:p14="http://schemas.microsoft.com/office/powerpoint/2010/main" val="2393687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72061" y="995728"/>
            <a:ext cx="9552488" cy="5855316"/>
            <a:chOff x="-72061" y="1070159"/>
            <a:chExt cx="9552488" cy="5855316"/>
          </a:xfrm>
        </p:grpSpPr>
        <p:grpSp>
          <p:nvGrpSpPr>
            <p:cNvPr id="4" name="Group 3"/>
            <p:cNvGrpSpPr/>
            <p:nvPr/>
          </p:nvGrpSpPr>
          <p:grpSpPr>
            <a:xfrm>
              <a:off x="-72061" y="1070159"/>
              <a:ext cx="9552488" cy="5855316"/>
              <a:chOff x="-72061" y="1070159"/>
              <a:chExt cx="9552488" cy="5855316"/>
            </a:xfrm>
          </p:grpSpPr>
          <p:pic>
            <p:nvPicPr>
              <p:cNvPr id="3" name="Picture 2"/>
              <p:cNvPicPr>
                <a:picLocks noChangeAspect="1"/>
              </p:cNvPicPr>
              <p:nvPr/>
            </p:nvPicPr>
            <p:blipFill rotWithShape="1">
              <a:blip r:embed="rId3"/>
              <a:srcRect l="5413" r="6805" b="5064"/>
              <a:stretch/>
            </p:blipFill>
            <p:spPr>
              <a:xfrm>
                <a:off x="552893" y="1357051"/>
                <a:ext cx="8091377" cy="4746037"/>
              </a:xfrm>
              <a:prstGeom prst="rect">
                <a:avLst/>
              </a:prstGeom>
            </p:spPr>
          </p:pic>
          <p:sp>
            <p:nvSpPr>
              <p:cNvPr id="5" name="TextBox 4"/>
              <p:cNvSpPr txBox="1"/>
              <p:nvPr/>
            </p:nvSpPr>
            <p:spPr>
              <a:xfrm>
                <a:off x="136083" y="6556143"/>
                <a:ext cx="9344344" cy="369332"/>
              </a:xfrm>
              <a:prstGeom prst="rect">
                <a:avLst/>
              </a:prstGeom>
              <a:noFill/>
            </p:spPr>
            <p:txBody>
              <a:bodyPr wrap="square" rtlCol="0">
                <a:spAutoFit/>
              </a:bodyPr>
              <a:lstStyle/>
              <a:p>
                <a:r>
                  <a:rPr lang="en-US" dirty="0"/>
                  <a:t>Lake Sunapee, NH, USA: data from Lake Sunapee Protective Association buoy</a:t>
                </a:r>
              </a:p>
            </p:txBody>
          </p:sp>
          <p:sp>
            <p:nvSpPr>
              <p:cNvPr id="11" name="TextBox 10"/>
              <p:cNvSpPr txBox="1"/>
              <p:nvPr/>
            </p:nvSpPr>
            <p:spPr>
              <a:xfrm>
                <a:off x="8058883" y="1606760"/>
                <a:ext cx="542858" cy="369332"/>
              </a:xfrm>
              <a:prstGeom prst="rect">
                <a:avLst/>
              </a:prstGeom>
              <a:noFill/>
            </p:spPr>
            <p:txBody>
              <a:bodyPr wrap="square" rtlCol="0">
                <a:spAutoFit/>
              </a:bodyPr>
              <a:lstStyle/>
              <a:p>
                <a:r>
                  <a:rPr lang="en-US" b="1" dirty="0"/>
                  <a:t>20</a:t>
                </a:r>
              </a:p>
            </p:txBody>
          </p:sp>
          <p:sp>
            <p:nvSpPr>
              <p:cNvPr id="13" name="TextBox 12">
                <a:extLst>
                  <a:ext uri="{FF2B5EF4-FFF2-40B4-BE49-F238E27FC236}">
                    <a16:creationId xmlns:a16="http://schemas.microsoft.com/office/drawing/2014/main" id="{FFFE0EA6-ACC2-4DFD-B062-76C3C5629526}"/>
                  </a:ext>
                </a:extLst>
              </p:cNvPr>
              <p:cNvSpPr txBox="1"/>
              <p:nvPr/>
            </p:nvSpPr>
            <p:spPr>
              <a:xfrm>
                <a:off x="8058882" y="2635169"/>
                <a:ext cx="724646" cy="369332"/>
              </a:xfrm>
              <a:prstGeom prst="rect">
                <a:avLst/>
              </a:prstGeom>
              <a:noFill/>
            </p:spPr>
            <p:txBody>
              <a:bodyPr vert="horz" wrap="square" rtlCol="0">
                <a:spAutoFit/>
              </a:bodyPr>
              <a:lstStyle/>
              <a:p>
                <a:r>
                  <a:rPr lang="en-US" b="1" dirty="0"/>
                  <a:t>15</a:t>
                </a:r>
              </a:p>
            </p:txBody>
          </p:sp>
          <p:sp>
            <p:nvSpPr>
              <p:cNvPr id="15" name="TextBox 14">
                <a:extLst>
                  <a:ext uri="{FF2B5EF4-FFF2-40B4-BE49-F238E27FC236}">
                    <a16:creationId xmlns:a16="http://schemas.microsoft.com/office/drawing/2014/main" id="{FFFE0EA6-ACC2-4DFD-B062-76C3C5629526}"/>
                  </a:ext>
                </a:extLst>
              </p:cNvPr>
              <p:cNvSpPr txBox="1"/>
              <p:nvPr/>
            </p:nvSpPr>
            <p:spPr>
              <a:xfrm>
                <a:off x="8058882" y="3539437"/>
                <a:ext cx="724646" cy="369332"/>
              </a:xfrm>
              <a:prstGeom prst="rect">
                <a:avLst/>
              </a:prstGeom>
              <a:noFill/>
            </p:spPr>
            <p:txBody>
              <a:bodyPr vert="horz" wrap="square" rtlCol="0">
                <a:spAutoFit/>
              </a:bodyPr>
              <a:lstStyle/>
              <a:p>
                <a:r>
                  <a:rPr lang="en-US" b="1" dirty="0"/>
                  <a:t>10</a:t>
                </a:r>
              </a:p>
            </p:txBody>
          </p:sp>
          <p:sp>
            <p:nvSpPr>
              <p:cNvPr id="16" name="TextBox 15">
                <a:extLst>
                  <a:ext uri="{FF2B5EF4-FFF2-40B4-BE49-F238E27FC236}">
                    <a16:creationId xmlns:a16="http://schemas.microsoft.com/office/drawing/2014/main" id="{FFFE0EA6-ACC2-4DFD-B062-76C3C5629526}"/>
                  </a:ext>
                </a:extLst>
              </p:cNvPr>
              <p:cNvSpPr txBox="1"/>
              <p:nvPr/>
            </p:nvSpPr>
            <p:spPr>
              <a:xfrm>
                <a:off x="8058883" y="4483404"/>
                <a:ext cx="724646" cy="369332"/>
              </a:xfrm>
              <a:prstGeom prst="rect">
                <a:avLst/>
              </a:prstGeom>
              <a:noFill/>
            </p:spPr>
            <p:txBody>
              <a:bodyPr vert="horz" wrap="square" rtlCol="0">
                <a:spAutoFit/>
              </a:bodyPr>
              <a:lstStyle/>
              <a:p>
                <a:r>
                  <a:rPr lang="en-US" b="1" dirty="0"/>
                  <a:t> 5</a:t>
                </a:r>
              </a:p>
            </p:txBody>
          </p:sp>
          <p:sp>
            <p:nvSpPr>
              <p:cNvPr id="17" name="TextBox 16">
                <a:extLst>
                  <a:ext uri="{FF2B5EF4-FFF2-40B4-BE49-F238E27FC236}">
                    <a16:creationId xmlns:a16="http://schemas.microsoft.com/office/drawing/2014/main" id="{FFFE0EA6-ACC2-4DFD-B062-76C3C5629526}"/>
                  </a:ext>
                </a:extLst>
              </p:cNvPr>
              <p:cNvSpPr txBox="1"/>
              <p:nvPr/>
            </p:nvSpPr>
            <p:spPr>
              <a:xfrm>
                <a:off x="8058882" y="5474004"/>
                <a:ext cx="724646" cy="369332"/>
              </a:xfrm>
              <a:prstGeom prst="rect">
                <a:avLst/>
              </a:prstGeom>
              <a:noFill/>
            </p:spPr>
            <p:txBody>
              <a:bodyPr vert="horz" wrap="square" rtlCol="0">
                <a:spAutoFit/>
              </a:bodyPr>
              <a:lstStyle/>
              <a:p>
                <a:r>
                  <a:rPr lang="en-US" b="1" dirty="0"/>
                  <a:t> 0</a:t>
                </a:r>
              </a:p>
            </p:txBody>
          </p:sp>
          <p:sp>
            <p:nvSpPr>
              <p:cNvPr id="18" name="TextBox 17">
                <a:extLst>
                  <a:ext uri="{FF2B5EF4-FFF2-40B4-BE49-F238E27FC236}">
                    <a16:creationId xmlns:a16="http://schemas.microsoft.com/office/drawing/2014/main" id="{581A37E5-CBEE-4A1D-BB5D-777AEC5130ED}"/>
                  </a:ext>
                </a:extLst>
              </p:cNvPr>
              <p:cNvSpPr txBox="1"/>
              <p:nvPr/>
            </p:nvSpPr>
            <p:spPr>
              <a:xfrm>
                <a:off x="8601741" y="2493043"/>
                <a:ext cx="461665" cy="2038452"/>
              </a:xfrm>
              <a:prstGeom prst="rect">
                <a:avLst/>
              </a:prstGeom>
              <a:noFill/>
            </p:spPr>
            <p:txBody>
              <a:bodyPr vert="vert270" wrap="square" rtlCol="0">
                <a:spAutoFit/>
              </a:bodyPr>
              <a:lstStyle/>
              <a:p>
                <a:pPr algn="ctr"/>
                <a:r>
                  <a:rPr lang="en-US" dirty="0"/>
                  <a:t>Temperature (°C)</a:t>
                </a:r>
              </a:p>
            </p:txBody>
          </p:sp>
          <p:sp>
            <p:nvSpPr>
              <p:cNvPr id="19" name="TextBox 18">
                <a:extLst>
                  <a:ext uri="{FF2B5EF4-FFF2-40B4-BE49-F238E27FC236}">
                    <a16:creationId xmlns:a16="http://schemas.microsoft.com/office/drawing/2014/main" id="{AFD4B1E1-4DB7-4A3A-B214-C162D212C223}"/>
                  </a:ext>
                </a:extLst>
              </p:cNvPr>
              <p:cNvSpPr txBox="1"/>
              <p:nvPr/>
            </p:nvSpPr>
            <p:spPr>
              <a:xfrm>
                <a:off x="-72061" y="2459730"/>
                <a:ext cx="461665" cy="2038452"/>
              </a:xfrm>
              <a:prstGeom prst="rect">
                <a:avLst/>
              </a:prstGeom>
              <a:noFill/>
            </p:spPr>
            <p:txBody>
              <a:bodyPr vert="vert270" wrap="square" rtlCol="0">
                <a:spAutoFit/>
              </a:bodyPr>
              <a:lstStyle/>
              <a:p>
                <a:pPr algn="ctr"/>
                <a:r>
                  <a:rPr lang="en-US" dirty="0"/>
                  <a:t>Depth (m)</a:t>
                </a:r>
              </a:p>
            </p:txBody>
          </p:sp>
          <p:sp>
            <p:nvSpPr>
              <p:cNvPr id="20" name="TextBox 19">
                <a:extLst>
                  <a:ext uri="{FF2B5EF4-FFF2-40B4-BE49-F238E27FC236}">
                    <a16:creationId xmlns:a16="http://schemas.microsoft.com/office/drawing/2014/main" id="{C0E5F38F-762E-4F59-A3BB-6BC8713E492B}"/>
                  </a:ext>
                </a:extLst>
              </p:cNvPr>
              <p:cNvSpPr txBox="1"/>
              <p:nvPr/>
            </p:nvSpPr>
            <p:spPr>
              <a:xfrm>
                <a:off x="209383" y="1070159"/>
                <a:ext cx="461665" cy="678003"/>
              </a:xfrm>
              <a:prstGeom prst="rect">
                <a:avLst/>
              </a:prstGeom>
              <a:noFill/>
            </p:spPr>
            <p:txBody>
              <a:bodyPr vert="vert270" wrap="square" rtlCol="0">
                <a:spAutoFit/>
              </a:bodyPr>
              <a:lstStyle/>
              <a:p>
                <a:pPr algn="ctr"/>
                <a:r>
                  <a:rPr lang="en-US" dirty="0"/>
                  <a:t>0</a:t>
                </a:r>
              </a:p>
            </p:txBody>
          </p:sp>
          <p:sp>
            <p:nvSpPr>
              <p:cNvPr id="21" name="TextBox 20">
                <a:extLst>
                  <a:ext uri="{FF2B5EF4-FFF2-40B4-BE49-F238E27FC236}">
                    <a16:creationId xmlns:a16="http://schemas.microsoft.com/office/drawing/2014/main" id="{F2848B4E-1D16-460D-BAF4-30C3CF5B2A9F}"/>
                  </a:ext>
                </a:extLst>
              </p:cNvPr>
              <p:cNvSpPr txBox="1"/>
              <p:nvPr/>
            </p:nvSpPr>
            <p:spPr>
              <a:xfrm>
                <a:off x="209383" y="4944475"/>
                <a:ext cx="461665" cy="678003"/>
              </a:xfrm>
              <a:prstGeom prst="rect">
                <a:avLst/>
              </a:prstGeom>
              <a:noFill/>
            </p:spPr>
            <p:txBody>
              <a:bodyPr vert="vert270" wrap="square" rtlCol="0">
                <a:spAutoFit/>
              </a:bodyPr>
              <a:lstStyle/>
              <a:p>
                <a:pPr algn="ctr"/>
                <a:r>
                  <a:rPr lang="en-US" dirty="0"/>
                  <a:t>8</a:t>
                </a:r>
              </a:p>
            </p:txBody>
          </p:sp>
          <p:sp>
            <p:nvSpPr>
              <p:cNvPr id="22" name="TextBox 21">
                <a:extLst>
                  <a:ext uri="{FF2B5EF4-FFF2-40B4-BE49-F238E27FC236}">
                    <a16:creationId xmlns:a16="http://schemas.microsoft.com/office/drawing/2014/main" id="{C0E5F38F-762E-4F59-A3BB-6BC8713E492B}"/>
                  </a:ext>
                </a:extLst>
              </p:cNvPr>
              <p:cNvSpPr txBox="1"/>
              <p:nvPr/>
            </p:nvSpPr>
            <p:spPr>
              <a:xfrm>
                <a:off x="209383" y="2043728"/>
                <a:ext cx="461665" cy="678003"/>
              </a:xfrm>
              <a:prstGeom prst="rect">
                <a:avLst/>
              </a:prstGeom>
              <a:noFill/>
            </p:spPr>
            <p:txBody>
              <a:bodyPr vert="vert270" wrap="square" rtlCol="0">
                <a:spAutoFit/>
              </a:bodyPr>
              <a:lstStyle/>
              <a:p>
                <a:pPr algn="ctr"/>
                <a:r>
                  <a:rPr lang="en-US" dirty="0"/>
                  <a:t>2</a:t>
                </a:r>
              </a:p>
            </p:txBody>
          </p:sp>
          <p:sp>
            <p:nvSpPr>
              <p:cNvPr id="23" name="TextBox 22">
                <a:extLst>
                  <a:ext uri="{FF2B5EF4-FFF2-40B4-BE49-F238E27FC236}">
                    <a16:creationId xmlns:a16="http://schemas.microsoft.com/office/drawing/2014/main" id="{C0E5F38F-762E-4F59-A3BB-6BC8713E492B}"/>
                  </a:ext>
                </a:extLst>
              </p:cNvPr>
              <p:cNvSpPr txBox="1"/>
              <p:nvPr/>
            </p:nvSpPr>
            <p:spPr>
              <a:xfrm>
                <a:off x="209383" y="3009989"/>
                <a:ext cx="461665" cy="678003"/>
              </a:xfrm>
              <a:prstGeom prst="rect">
                <a:avLst/>
              </a:prstGeom>
              <a:noFill/>
            </p:spPr>
            <p:txBody>
              <a:bodyPr vert="vert270" wrap="square" rtlCol="0">
                <a:spAutoFit/>
              </a:bodyPr>
              <a:lstStyle/>
              <a:p>
                <a:pPr algn="ctr"/>
                <a:r>
                  <a:rPr lang="en-US" dirty="0"/>
                  <a:t>4</a:t>
                </a:r>
              </a:p>
            </p:txBody>
          </p:sp>
          <p:sp>
            <p:nvSpPr>
              <p:cNvPr id="24" name="TextBox 23">
                <a:extLst>
                  <a:ext uri="{FF2B5EF4-FFF2-40B4-BE49-F238E27FC236}">
                    <a16:creationId xmlns:a16="http://schemas.microsoft.com/office/drawing/2014/main" id="{C0E5F38F-762E-4F59-A3BB-6BC8713E492B}"/>
                  </a:ext>
                </a:extLst>
              </p:cNvPr>
              <p:cNvSpPr txBox="1"/>
              <p:nvPr/>
            </p:nvSpPr>
            <p:spPr>
              <a:xfrm>
                <a:off x="209383" y="3952842"/>
                <a:ext cx="461665" cy="678003"/>
              </a:xfrm>
              <a:prstGeom prst="rect">
                <a:avLst/>
              </a:prstGeom>
              <a:noFill/>
            </p:spPr>
            <p:txBody>
              <a:bodyPr vert="vert270" wrap="square" rtlCol="0">
                <a:spAutoFit/>
              </a:bodyPr>
              <a:lstStyle/>
              <a:p>
                <a:pPr algn="ctr"/>
                <a:r>
                  <a:rPr lang="en-US" dirty="0"/>
                  <a:t>6</a:t>
                </a:r>
              </a:p>
            </p:txBody>
          </p:sp>
        </p:grpSp>
        <p:sp>
          <p:nvSpPr>
            <p:cNvPr id="25" name="TextBox 24">
              <a:extLst>
                <a:ext uri="{FF2B5EF4-FFF2-40B4-BE49-F238E27FC236}">
                  <a16:creationId xmlns:a16="http://schemas.microsoft.com/office/drawing/2014/main" id="{8183D4CC-A520-4471-8C5E-1BA4B1A26B7F}"/>
                </a:ext>
              </a:extLst>
            </p:cNvPr>
            <p:cNvSpPr txBox="1"/>
            <p:nvPr/>
          </p:nvSpPr>
          <p:spPr>
            <a:xfrm rot="5400000">
              <a:off x="876870" y="5714490"/>
              <a:ext cx="677108" cy="1129225"/>
            </a:xfrm>
            <a:prstGeom prst="rect">
              <a:avLst/>
            </a:prstGeom>
            <a:noFill/>
          </p:spPr>
          <p:txBody>
            <a:bodyPr vert="vert270" wrap="square" rtlCol="0">
              <a:spAutoFit/>
            </a:bodyPr>
            <a:lstStyle/>
            <a:p>
              <a:pPr algn="ctr"/>
              <a:r>
                <a:rPr lang="en-US" sz="1600" dirty="0"/>
                <a:t>Jan. </a:t>
              </a:r>
            </a:p>
            <a:p>
              <a:pPr algn="ctr"/>
              <a:r>
                <a:rPr lang="en-US" sz="1600" dirty="0"/>
                <a:t>2013</a:t>
              </a:r>
            </a:p>
          </p:txBody>
        </p:sp>
        <p:sp>
          <p:nvSpPr>
            <p:cNvPr id="26" name="TextBox 25">
              <a:extLst>
                <a:ext uri="{FF2B5EF4-FFF2-40B4-BE49-F238E27FC236}">
                  <a16:creationId xmlns:a16="http://schemas.microsoft.com/office/drawing/2014/main" id="{8183D4CC-A520-4471-8C5E-1BA4B1A26B7F}"/>
                </a:ext>
              </a:extLst>
            </p:cNvPr>
            <p:cNvSpPr txBox="1"/>
            <p:nvPr/>
          </p:nvSpPr>
          <p:spPr>
            <a:xfrm rot="5400000">
              <a:off x="4162416" y="5714490"/>
              <a:ext cx="677108" cy="1129225"/>
            </a:xfrm>
            <a:prstGeom prst="rect">
              <a:avLst/>
            </a:prstGeom>
            <a:noFill/>
          </p:spPr>
          <p:txBody>
            <a:bodyPr vert="vert270" wrap="square" rtlCol="0">
              <a:spAutoFit/>
            </a:bodyPr>
            <a:lstStyle/>
            <a:p>
              <a:pPr algn="ctr"/>
              <a:r>
                <a:rPr lang="en-US" sz="1600" dirty="0"/>
                <a:t>Jul. </a:t>
              </a:r>
            </a:p>
            <a:p>
              <a:pPr algn="ctr"/>
              <a:r>
                <a:rPr lang="en-US" sz="1600" dirty="0"/>
                <a:t>2013</a:t>
              </a:r>
            </a:p>
          </p:txBody>
        </p:sp>
        <p:sp>
          <p:nvSpPr>
            <p:cNvPr id="27" name="TextBox 26">
              <a:extLst>
                <a:ext uri="{FF2B5EF4-FFF2-40B4-BE49-F238E27FC236}">
                  <a16:creationId xmlns:a16="http://schemas.microsoft.com/office/drawing/2014/main" id="{8183D4CC-A520-4471-8C5E-1BA4B1A26B7F}"/>
                </a:ext>
              </a:extLst>
            </p:cNvPr>
            <p:cNvSpPr txBox="1"/>
            <p:nvPr/>
          </p:nvSpPr>
          <p:spPr>
            <a:xfrm rot="5400000">
              <a:off x="2519642" y="5704238"/>
              <a:ext cx="677108" cy="1129225"/>
            </a:xfrm>
            <a:prstGeom prst="rect">
              <a:avLst/>
            </a:prstGeom>
            <a:noFill/>
          </p:spPr>
          <p:txBody>
            <a:bodyPr vert="vert270" wrap="square" rtlCol="0">
              <a:spAutoFit/>
            </a:bodyPr>
            <a:lstStyle/>
            <a:p>
              <a:pPr algn="ctr"/>
              <a:r>
                <a:rPr lang="en-US" sz="1600" dirty="0"/>
                <a:t>Apr. </a:t>
              </a:r>
            </a:p>
            <a:p>
              <a:pPr algn="ctr"/>
              <a:r>
                <a:rPr lang="en-US" sz="1600" dirty="0"/>
                <a:t>2013</a:t>
              </a:r>
            </a:p>
          </p:txBody>
        </p:sp>
        <p:sp>
          <p:nvSpPr>
            <p:cNvPr id="28" name="TextBox 27">
              <a:extLst>
                <a:ext uri="{FF2B5EF4-FFF2-40B4-BE49-F238E27FC236}">
                  <a16:creationId xmlns:a16="http://schemas.microsoft.com/office/drawing/2014/main" id="{8183D4CC-A520-4471-8C5E-1BA4B1A26B7F}"/>
                </a:ext>
              </a:extLst>
            </p:cNvPr>
            <p:cNvSpPr txBox="1"/>
            <p:nvPr/>
          </p:nvSpPr>
          <p:spPr>
            <a:xfrm rot="5400000">
              <a:off x="5805225" y="5704238"/>
              <a:ext cx="677108" cy="1129225"/>
            </a:xfrm>
            <a:prstGeom prst="rect">
              <a:avLst/>
            </a:prstGeom>
            <a:noFill/>
          </p:spPr>
          <p:txBody>
            <a:bodyPr vert="vert270" wrap="square" rtlCol="0">
              <a:spAutoFit/>
            </a:bodyPr>
            <a:lstStyle/>
            <a:p>
              <a:pPr algn="ctr"/>
              <a:r>
                <a:rPr lang="en-US" sz="1600" dirty="0"/>
                <a:t>Oct.</a:t>
              </a:r>
            </a:p>
            <a:p>
              <a:pPr algn="ctr"/>
              <a:r>
                <a:rPr lang="en-US" sz="1600" dirty="0"/>
                <a:t>2013</a:t>
              </a:r>
            </a:p>
          </p:txBody>
        </p:sp>
      </p:grpSp>
      <p:sp>
        <p:nvSpPr>
          <p:cNvPr id="2" name="Title 1"/>
          <p:cNvSpPr>
            <a:spLocks noGrp="1"/>
          </p:cNvSpPr>
          <p:nvPr>
            <p:ph type="title"/>
          </p:nvPr>
        </p:nvSpPr>
        <p:spPr>
          <a:xfrm>
            <a:off x="0" y="366451"/>
            <a:ext cx="9144000" cy="665674"/>
          </a:xfrm>
        </p:spPr>
        <p:txBody>
          <a:bodyPr anchor="t">
            <a:noAutofit/>
          </a:bodyPr>
          <a:lstStyle/>
          <a:p>
            <a:r>
              <a:rPr lang="en-US" sz="3400" b="1" dirty="0"/>
              <a:t> How does lake temperature vary seasonally?</a:t>
            </a:r>
          </a:p>
        </p:txBody>
      </p:sp>
      <p:sp>
        <p:nvSpPr>
          <p:cNvPr id="6" name="TextBox 5"/>
          <p:cNvSpPr txBox="1"/>
          <p:nvPr/>
        </p:nvSpPr>
        <p:spPr>
          <a:xfrm>
            <a:off x="4040141" y="1985132"/>
            <a:ext cx="1409045" cy="369332"/>
          </a:xfrm>
          <a:prstGeom prst="rect">
            <a:avLst/>
          </a:prstGeom>
          <a:noFill/>
        </p:spPr>
        <p:txBody>
          <a:bodyPr wrap="square" rtlCol="0">
            <a:spAutoFit/>
          </a:bodyPr>
          <a:lstStyle/>
          <a:p>
            <a:r>
              <a:rPr lang="en-US" b="1" dirty="0"/>
              <a:t>Epilimnion</a:t>
            </a:r>
          </a:p>
        </p:txBody>
      </p:sp>
      <p:sp>
        <p:nvSpPr>
          <p:cNvPr id="7" name="TextBox 6"/>
          <p:cNvSpPr txBox="1"/>
          <p:nvPr/>
        </p:nvSpPr>
        <p:spPr>
          <a:xfrm>
            <a:off x="3848755" y="5209046"/>
            <a:ext cx="2257936" cy="369332"/>
          </a:xfrm>
          <a:prstGeom prst="rect">
            <a:avLst/>
          </a:prstGeom>
          <a:noFill/>
        </p:spPr>
        <p:txBody>
          <a:bodyPr wrap="square" rtlCol="0">
            <a:spAutoFit/>
          </a:bodyPr>
          <a:lstStyle/>
          <a:p>
            <a:r>
              <a:rPr lang="en-US" b="1" dirty="0"/>
              <a:t>Hypolimnion</a:t>
            </a:r>
          </a:p>
        </p:txBody>
      </p:sp>
      <p:sp>
        <p:nvSpPr>
          <p:cNvPr id="8" name="TextBox 7"/>
          <p:cNvSpPr txBox="1"/>
          <p:nvPr/>
        </p:nvSpPr>
        <p:spPr>
          <a:xfrm>
            <a:off x="3936358" y="3952536"/>
            <a:ext cx="2257936" cy="369332"/>
          </a:xfrm>
          <a:prstGeom prst="rect">
            <a:avLst/>
          </a:prstGeom>
          <a:noFill/>
        </p:spPr>
        <p:txBody>
          <a:bodyPr wrap="square" rtlCol="0">
            <a:spAutoFit/>
          </a:bodyPr>
          <a:lstStyle/>
          <a:p>
            <a:r>
              <a:rPr lang="en-US" b="1" dirty="0"/>
              <a:t>Thermocline</a:t>
            </a:r>
          </a:p>
        </p:txBody>
      </p:sp>
      <p:sp>
        <p:nvSpPr>
          <p:cNvPr id="10" name="TextBox 9"/>
          <p:cNvSpPr txBox="1"/>
          <p:nvPr/>
        </p:nvSpPr>
        <p:spPr>
          <a:xfrm>
            <a:off x="1215425" y="1027627"/>
            <a:ext cx="1409045" cy="369332"/>
          </a:xfrm>
          <a:prstGeom prst="rect">
            <a:avLst/>
          </a:prstGeom>
          <a:noFill/>
        </p:spPr>
        <p:txBody>
          <a:bodyPr wrap="square" rtlCol="0">
            <a:spAutoFit/>
          </a:bodyPr>
          <a:lstStyle/>
          <a:p>
            <a:r>
              <a:rPr lang="en-US" b="1" dirty="0"/>
              <a:t>Ice cover</a:t>
            </a:r>
          </a:p>
        </p:txBody>
      </p:sp>
      <p:sp>
        <p:nvSpPr>
          <p:cNvPr id="12" name="TextBox 11"/>
          <p:cNvSpPr txBox="1"/>
          <p:nvPr/>
        </p:nvSpPr>
        <p:spPr>
          <a:xfrm>
            <a:off x="1410356" y="5122574"/>
            <a:ext cx="1409045" cy="646331"/>
          </a:xfrm>
          <a:prstGeom prst="rect">
            <a:avLst/>
          </a:prstGeom>
          <a:noFill/>
        </p:spPr>
        <p:txBody>
          <a:bodyPr wrap="square" rtlCol="0">
            <a:spAutoFit/>
          </a:bodyPr>
          <a:lstStyle/>
          <a:p>
            <a:r>
              <a:rPr lang="en-US" b="1" dirty="0">
                <a:solidFill>
                  <a:schemeClr val="bg1"/>
                </a:solidFill>
              </a:rPr>
              <a:t>Changing lake level</a:t>
            </a:r>
          </a:p>
        </p:txBody>
      </p:sp>
    </p:spTree>
    <p:extLst>
      <p:ext uri="{BB962C8B-B14F-4D97-AF65-F5344CB8AC3E}">
        <p14:creationId xmlns:p14="http://schemas.microsoft.com/office/powerpoint/2010/main" val="545319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3895"/>
            <a:ext cx="9144000" cy="668096"/>
          </a:xfrm>
        </p:spPr>
        <p:txBody>
          <a:bodyPr anchor="t">
            <a:noAutofit/>
          </a:bodyPr>
          <a:lstStyle/>
          <a:p>
            <a:r>
              <a:rPr lang="en-US" sz="3400" b="1" dirty="0"/>
              <a:t> What are the drivers of water temperature?</a:t>
            </a:r>
          </a:p>
        </p:txBody>
      </p:sp>
      <p:sp>
        <p:nvSpPr>
          <p:cNvPr id="3" name="Content Placeholder 2"/>
          <p:cNvSpPr>
            <a:spLocks noGrp="1"/>
          </p:cNvSpPr>
          <p:nvPr>
            <p:ph idx="1"/>
          </p:nvPr>
        </p:nvSpPr>
        <p:spPr>
          <a:xfrm>
            <a:off x="457200" y="1600200"/>
            <a:ext cx="8686800" cy="4885514"/>
          </a:xfrm>
        </p:spPr>
        <p:txBody>
          <a:bodyPr>
            <a:normAutofit/>
          </a:bodyPr>
          <a:lstStyle/>
          <a:p>
            <a:pPr>
              <a:spcAft>
                <a:spcPts val="800"/>
              </a:spcAft>
              <a:buFont typeface="Wingdings" panose="05000000000000000000" pitchFamily="2" charset="2"/>
              <a:buChar char="§"/>
            </a:pPr>
            <a:r>
              <a:rPr lang="en-US" dirty="0"/>
              <a:t>Solar radiation</a:t>
            </a:r>
          </a:p>
          <a:p>
            <a:pPr>
              <a:spcAft>
                <a:spcPts val="800"/>
              </a:spcAft>
              <a:buFont typeface="Wingdings" panose="05000000000000000000" pitchFamily="2" charset="2"/>
              <a:buChar char="§"/>
            </a:pPr>
            <a:r>
              <a:rPr lang="en-US" dirty="0"/>
              <a:t>Air temperature</a:t>
            </a:r>
          </a:p>
          <a:p>
            <a:pPr>
              <a:spcAft>
                <a:spcPts val="800"/>
              </a:spcAft>
              <a:buFont typeface="Wingdings" panose="05000000000000000000" pitchFamily="2" charset="2"/>
              <a:buChar char="§"/>
            </a:pPr>
            <a:r>
              <a:rPr lang="en-US" dirty="0"/>
              <a:t>Wind</a:t>
            </a:r>
          </a:p>
          <a:p>
            <a:pPr>
              <a:spcAft>
                <a:spcPts val="800"/>
              </a:spcAft>
              <a:buFont typeface="Wingdings" panose="05000000000000000000" pitchFamily="2" charset="2"/>
              <a:buChar char="§"/>
            </a:pPr>
            <a:r>
              <a:rPr lang="en-US" dirty="0"/>
              <a:t>Precipitation</a:t>
            </a:r>
          </a:p>
          <a:p>
            <a:pPr>
              <a:spcAft>
                <a:spcPts val="800"/>
              </a:spcAft>
              <a:buFont typeface="Wingdings" panose="05000000000000000000" pitchFamily="2" charset="2"/>
              <a:buChar char="§"/>
            </a:pPr>
            <a:r>
              <a:rPr lang="en-US" dirty="0"/>
              <a:t>Inflow &amp; outflow streams</a:t>
            </a:r>
          </a:p>
          <a:p>
            <a:pPr>
              <a:buFont typeface="Wingdings" panose="05000000000000000000" pitchFamily="2" charset="2"/>
              <a:buChar char="§"/>
            </a:pPr>
            <a:endParaRPr lang="en-US" dirty="0"/>
          </a:p>
          <a:p>
            <a:pPr>
              <a:buFont typeface="Wingdings" panose="05000000000000000000" pitchFamily="2" charset="2"/>
              <a:buChar char="§"/>
            </a:pPr>
            <a:r>
              <a:rPr lang="en-US" dirty="0"/>
              <a:t>All of these factors will interact to control water temperature, ice cover, and more!</a:t>
            </a:r>
          </a:p>
          <a:p>
            <a:pPr>
              <a:buFont typeface="Wingdings" panose="05000000000000000000" pitchFamily="2" charset="2"/>
              <a:buChar char="§"/>
            </a:pPr>
            <a:endParaRPr lang="en-US" dirty="0"/>
          </a:p>
          <a:p>
            <a:pPr>
              <a:buFont typeface="Wingdings" panose="05000000000000000000" pitchFamily="2" charset="2"/>
              <a:buChar char="§"/>
            </a:pPr>
            <a:endParaRPr lang="en-US" dirty="0"/>
          </a:p>
        </p:txBody>
      </p:sp>
      <p:sp>
        <p:nvSpPr>
          <p:cNvPr id="6" name="TextBox 5"/>
          <p:cNvSpPr txBox="1"/>
          <p:nvPr/>
        </p:nvSpPr>
        <p:spPr>
          <a:xfrm>
            <a:off x="5106881" y="6485714"/>
            <a:ext cx="4037119" cy="369332"/>
          </a:xfrm>
          <a:prstGeom prst="rect">
            <a:avLst/>
          </a:prstGeom>
          <a:noFill/>
        </p:spPr>
        <p:txBody>
          <a:bodyPr wrap="square" rtlCol="0">
            <a:spAutoFit/>
          </a:bodyPr>
          <a:lstStyle/>
          <a:p>
            <a:pPr algn="r"/>
            <a:r>
              <a:rPr lang="en-US" dirty="0"/>
              <a:t>Figure: Hipsey et al. 2014</a:t>
            </a:r>
          </a:p>
        </p:txBody>
      </p:sp>
      <p:pic>
        <p:nvPicPr>
          <p:cNvPr id="6146" name="Picture 2" descr="http://aed.see.uwa.edu.au/research/models/GLM/images/GLM_Surface.png">
            <a:extLst>
              <a:ext uri="{FF2B5EF4-FFF2-40B4-BE49-F238E27FC236}">
                <a16:creationId xmlns:a16="http://schemas.microsoft.com/office/drawing/2014/main" id="{54E42B78-B47D-4D6A-BA7B-EC54A2A41B94}"/>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08221" y="1688345"/>
            <a:ext cx="4799696" cy="2467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664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dvAuto="50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7286"/>
            <a:ext cx="9144000" cy="1222914"/>
          </a:xfrm>
        </p:spPr>
        <p:txBody>
          <a:bodyPr anchor="t">
            <a:normAutofit/>
          </a:bodyPr>
          <a:lstStyle/>
          <a:p>
            <a:r>
              <a:rPr lang="en-US" sz="3400" b="1" dirty="0"/>
              <a:t> Using a macrosystems ecology approach</a:t>
            </a:r>
            <a:br>
              <a:rPr lang="en-US" sz="3400" b="1" dirty="0"/>
            </a:br>
            <a:r>
              <a:rPr lang="en-US" sz="3400" b="1" dirty="0"/>
              <a:t> to study the effect of ENSO on lakes</a:t>
            </a:r>
          </a:p>
        </p:txBody>
      </p:sp>
      <p:sp>
        <p:nvSpPr>
          <p:cNvPr id="3" name="Content Placeholder 2"/>
          <p:cNvSpPr>
            <a:spLocks noGrp="1"/>
          </p:cNvSpPr>
          <p:nvPr>
            <p:ph idx="1"/>
          </p:nvPr>
        </p:nvSpPr>
        <p:spPr>
          <a:xfrm>
            <a:off x="435936" y="1892118"/>
            <a:ext cx="4724400" cy="4697896"/>
          </a:xfrm>
        </p:spPr>
        <p:txBody>
          <a:bodyPr>
            <a:normAutofit/>
          </a:bodyPr>
          <a:lstStyle/>
          <a:p>
            <a:pPr>
              <a:buFont typeface="Wingdings" panose="05000000000000000000" pitchFamily="2" charset="2"/>
              <a:buChar char="§"/>
            </a:pPr>
            <a:r>
              <a:rPr lang="en-US" sz="2100" dirty="0"/>
              <a:t>Drivers of water temperature occur at local, regional, and continental scales</a:t>
            </a:r>
          </a:p>
          <a:p>
            <a:pPr lvl="1">
              <a:buFont typeface="Wingdings" panose="05000000000000000000" pitchFamily="2" charset="2"/>
              <a:buChar char="§"/>
            </a:pPr>
            <a:r>
              <a:rPr lang="en-US" sz="1950" dirty="0"/>
              <a:t>Local = e.g., inflow streams</a:t>
            </a:r>
          </a:p>
          <a:p>
            <a:pPr lvl="1">
              <a:buFont typeface="Wingdings" panose="05000000000000000000" pitchFamily="2" charset="2"/>
              <a:buChar char="§"/>
            </a:pPr>
            <a:r>
              <a:rPr lang="en-US" sz="1950" dirty="0"/>
              <a:t>Regional = e.g., weather patterns</a:t>
            </a:r>
          </a:p>
          <a:p>
            <a:pPr lvl="1">
              <a:buFont typeface="Wingdings" panose="05000000000000000000" pitchFamily="2" charset="2"/>
              <a:buChar char="§"/>
            </a:pPr>
            <a:r>
              <a:rPr lang="en-US" sz="1950" dirty="0"/>
              <a:t>Global = e.g., El Ni</a:t>
            </a:r>
            <a:r>
              <a:rPr lang="es-EC" sz="1950" noProof="1"/>
              <a:t>ño forcing</a:t>
            </a:r>
            <a:endParaRPr lang="en-US" sz="1950" dirty="0"/>
          </a:p>
          <a:p>
            <a:pPr>
              <a:buFont typeface="Wingdings" panose="05000000000000000000" pitchFamily="2" charset="2"/>
              <a:buChar char="§"/>
            </a:pPr>
            <a:r>
              <a:rPr lang="en-US" sz="2100" dirty="0"/>
              <a:t>Macrosystems ecologists study ecological dynamics and feedbacks at multiple interacting spatial and temporal scales</a:t>
            </a:r>
          </a:p>
          <a:p>
            <a:pPr>
              <a:buFont typeface="Wingdings" panose="05000000000000000000" pitchFamily="2" charset="2"/>
              <a:buChar char="§"/>
            </a:pPr>
            <a:endParaRPr lang="en-US" sz="800" dirty="0"/>
          </a:p>
          <a:p>
            <a:pPr>
              <a:buFont typeface="Wingdings" panose="05000000000000000000" pitchFamily="2" charset="2"/>
              <a:buChar char="§"/>
            </a:pPr>
            <a:r>
              <a:rPr lang="en-US" sz="2100" dirty="0"/>
              <a:t>We can study local, regional, and global drivers using high frequency sensor data + simulation models</a:t>
            </a:r>
          </a:p>
        </p:txBody>
      </p:sp>
      <p:grpSp>
        <p:nvGrpSpPr>
          <p:cNvPr id="6" name="Group 5"/>
          <p:cNvGrpSpPr/>
          <p:nvPr/>
        </p:nvGrpSpPr>
        <p:grpSpPr>
          <a:xfrm>
            <a:off x="5041263" y="1713214"/>
            <a:ext cx="4185864" cy="4412925"/>
            <a:chOff x="5041263" y="1713214"/>
            <a:chExt cx="4185864" cy="4412925"/>
          </a:xfrm>
        </p:grpSpPr>
        <p:pic>
          <p:nvPicPr>
            <p:cNvPr id="4" name="Picture 3">
              <a:extLst>
                <a:ext uri="{FF2B5EF4-FFF2-40B4-BE49-F238E27FC236}">
                  <a16:creationId xmlns:a16="http://schemas.microsoft.com/office/drawing/2014/main" id="{288DD177-784B-411E-B8C3-4113B712F75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041263" y="1713214"/>
              <a:ext cx="4185864" cy="4140200"/>
            </a:xfrm>
            <a:prstGeom prst="rect">
              <a:avLst/>
            </a:prstGeom>
          </p:spPr>
        </p:pic>
        <p:sp>
          <p:nvSpPr>
            <p:cNvPr id="5" name="TextBox 4">
              <a:extLst>
                <a:ext uri="{FF2B5EF4-FFF2-40B4-BE49-F238E27FC236}">
                  <a16:creationId xmlns:a16="http://schemas.microsoft.com/office/drawing/2014/main" id="{CC2E45B7-AA93-4522-BB15-7B1AC05D6C21}"/>
                </a:ext>
              </a:extLst>
            </p:cNvPr>
            <p:cNvSpPr txBox="1"/>
            <p:nvPr/>
          </p:nvSpPr>
          <p:spPr>
            <a:xfrm>
              <a:off x="6549887" y="5879918"/>
              <a:ext cx="2594114" cy="246221"/>
            </a:xfrm>
            <a:prstGeom prst="rect">
              <a:avLst/>
            </a:prstGeom>
            <a:noFill/>
          </p:spPr>
          <p:txBody>
            <a:bodyPr wrap="square" rtlCol="0">
              <a:spAutoFit/>
            </a:bodyPr>
            <a:lstStyle/>
            <a:p>
              <a:pPr algn="r"/>
              <a:r>
                <a:rPr lang="en-US" sz="1000" dirty="0"/>
                <a:t>Figure modified from: Heffernan et al. 2014</a:t>
              </a:r>
            </a:p>
          </p:txBody>
        </p:sp>
      </p:grpSp>
    </p:spTree>
    <p:extLst>
      <p:ext uri="{BB962C8B-B14F-4D97-AF65-F5344CB8AC3E}">
        <p14:creationId xmlns:p14="http://schemas.microsoft.com/office/powerpoint/2010/main" val="1300622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7014"/>
            <a:ext cx="9366422" cy="1337485"/>
          </a:xfrm>
        </p:spPr>
        <p:txBody>
          <a:bodyPr anchor="t">
            <a:noAutofit/>
          </a:bodyPr>
          <a:lstStyle/>
          <a:p>
            <a:r>
              <a:rPr lang="en-US" sz="3300" b="1" dirty="0"/>
              <a:t> El Ni</a:t>
            </a:r>
            <a:r>
              <a:rPr lang="es-EC" sz="3300" b="1" dirty="0"/>
              <a:t>ñ</a:t>
            </a:r>
            <a:r>
              <a:rPr lang="en-US" sz="3300" b="1" dirty="0"/>
              <a:t>o effects on air temperatures vary </a:t>
            </a:r>
            <a:br>
              <a:rPr lang="en-US" sz="3300" b="1" dirty="0"/>
            </a:br>
            <a:r>
              <a:rPr lang="en-US" sz="3300" b="1" dirty="0"/>
              <a:t> regionally; can we detect this pattern in lakes?</a:t>
            </a:r>
          </a:p>
        </p:txBody>
      </p:sp>
      <p:sp>
        <p:nvSpPr>
          <p:cNvPr id="3" name="Content Placeholder 2"/>
          <p:cNvSpPr>
            <a:spLocks noGrp="1"/>
          </p:cNvSpPr>
          <p:nvPr>
            <p:ph idx="1"/>
          </p:nvPr>
        </p:nvSpPr>
        <p:spPr>
          <a:xfrm>
            <a:off x="152400" y="2081393"/>
            <a:ext cx="3515833" cy="4147378"/>
          </a:xfrm>
        </p:spPr>
        <p:txBody>
          <a:bodyPr>
            <a:normAutofit/>
          </a:bodyPr>
          <a:lstStyle/>
          <a:p>
            <a:pPr>
              <a:buFont typeface="Wingdings" panose="05000000000000000000" pitchFamily="2" charset="2"/>
              <a:buChar char="§"/>
            </a:pPr>
            <a:r>
              <a:rPr lang="en-US" sz="2200" dirty="0"/>
              <a:t>In the U.S., the greatest increases in warm weather are on the west coast and in the </a:t>
            </a:r>
            <a:r>
              <a:rPr lang="en-US" sz="2200" dirty="0" err="1"/>
              <a:t>midwest</a:t>
            </a:r>
            <a:endParaRPr lang="en-US" sz="2200" dirty="0"/>
          </a:p>
          <a:p>
            <a:pPr>
              <a:buFont typeface="Wingdings" panose="05000000000000000000" pitchFamily="2" charset="2"/>
              <a:buChar char="§"/>
            </a:pPr>
            <a:endParaRPr lang="en-US" sz="2200" dirty="0"/>
          </a:p>
          <a:p>
            <a:pPr>
              <a:buFont typeface="Wingdings" panose="05000000000000000000" pitchFamily="2" charset="2"/>
              <a:buChar char="§"/>
            </a:pPr>
            <a:r>
              <a:rPr lang="en-US" sz="2200" dirty="0"/>
              <a:t>On the east coast and in the south, temperatures do not increase as much during El Ni</a:t>
            </a:r>
            <a:r>
              <a:rPr lang="es-EC" sz="2200" noProof="1"/>
              <a:t>ño </a:t>
            </a:r>
            <a:r>
              <a:rPr lang="en-US" sz="2200" dirty="0"/>
              <a:t>years</a:t>
            </a:r>
          </a:p>
        </p:txBody>
      </p:sp>
      <p:pic>
        <p:nvPicPr>
          <p:cNvPr id="7" name="Picture 6">
            <a:extLst>
              <a:ext uri="{FF2B5EF4-FFF2-40B4-BE49-F238E27FC236}">
                <a16:creationId xmlns:a16="http://schemas.microsoft.com/office/drawing/2014/main" id="{83AD927A-8F27-4B5E-B6FC-1CEA411B6E87}"/>
              </a:ext>
            </a:extLst>
          </p:cNvPr>
          <p:cNvPicPr>
            <a:picLocks noChangeAspect="1"/>
          </p:cNvPicPr>
          <p:nvPr/>
        </p:nvPicPr>
        <p:blipFill>
          <a:blip r:embed="rId3"/>
          <a:stretch>
            <a:fillRect/>
          </a:stretch>
        </p:blipFill>
        <p:spPr>
          <a:xfrm>
            <a:off x="3753292" y="2341770"/>
            <a:ext cx="5390707" cy="2957653"/>
          </a:xfrm>
          <a:prstGeom prst="rect">
            <a:avLst/>
          </a:prstGeom>
        </p:spPr>
      </p:pic>
    </p:spTree>
    <p:extLst>
      <p:ext uri="{BB962C8B-B14F-4D97-AF65-F5344CB8AC3E}">
        <p14:creationId xmlns:p14="http://schemas.microsoft.com/office/powerpoint/2010/main" val="3517463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KF PPT go-t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extLst>
    <a:ext uri="{05A4C25C-085E-4340-85A3-A5531E510DB2}">
      <thm15:themeFamily xmlns:thm15="http://schemas.microsoft.com/office/thememl/2012/main" name="KF PPT go-to" id="{E76051EC-2EF4-466F-9064-4572E175FA5A}" vid="{ACB51E47-E9F3-4CAF-89EE-0DDE2E027E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KF PPT go-to</Template>
  <TotalTime>10488</TotalTime>
  <Words>3927</Words>
  <Application>Microsoft Office PowerPoint</Application>
  <PresentationFormat>On-screen Show (4:3)</PresentationFormat>
  <Paragraphs>283</Paragraphs>
  <Slides>28</Slides>
  <Notes>26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Wingdings</vt:lpstr>
      <vt:lpstr>KF PPT go-to</vt:lpstr>
      <vt:lpstr>Macrosystems EDDIE:  Teleconnections </vt:lpstr>
      <vt:lpstr>PowerPoint Presentation</vt:lpstr>
      <vt:lpstr> What are teleconnections?</vt:lpstr>
      <vt:lpstr> El Niño/Southern Oscillation (ENSO)   Teleconnection</vt:lpstr>
      <vt:lpstr> Global land surface temperatures typically   warmer in El Niño years: but what about lakes?</vt:lpstr>
      <vt:lpstr> How does lake temperature vary seasonally?</vt:lpstr>
      <vt:lpstr> What are the drivers of water temperature?</vt:lpstr>
      <vt:lpstr> Using a macrosystems ecology approach  to study the effect of ENSO on lakes</vt:lpstr>
      <vt:lpstr> El Niño effects on air temperatures vary   regionally; can we detect this pattern in lakes?</vt:lpstr>
      <vt:lpstr> Teleconnections in lakes</vt:lpstr>
      <vt:lpstr>PowerPoint Presentation</vt:lpstr>
      <vt:lpstr> Our focal question:</vt:lpstr>
      <vt:lpstr> Models to identify drivers across scales</vt:lpstr>
      <vt:lpstr> GLM: General Lake Model </vt:lpstr>
      <vt:lpstr>PowerPoint Presentation</vt:lpstr>
      <vt:lpstr> Basic structure of the model</vt:lpstr>
      <vt:lpstr> Example met file</vt:lpstr>
      <vt:lpstr> Example .nml file</vt:lpstr>
      <vt:lpstr> Example inflow file (for lakes with inflows)</vt:lpstr>
      <vt:lpstr> We will run GLM using R</vt:lpstr>
      <vt:lpstr> Lakes we’re going to model today, using a suite    of available continental datasets</vt:lpstr>
      <vt:lpstr> Learning objectives</vt:lpstr>
      <vt:lpstr>PowerPoint Presentation</vt:lpstr>
      <vt:lpstr>PowerPoint Presentation</vt:lpstr>
      <vt:lpstr> Activity A: Run a lake model!</vt:lpstr>
      <vt:lpstr> Activity B: El Niño scenarios</vt:lpstr>
      <vt:lpstr> Activity C: Compare lake responses to El Niño</vt:lpstr>
      <vt:lpstr> Thank you for participating!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Cross-scale Emergence Title page + acknowledgements</dc:title>
  <dc:creator>Cayelan C. Carey</dc:creator>
  <cp:lastModifiedBy>K. Farrell</cp:lastModifiedBy>
  <cp:revision>389</cp:revision>
  <dcterms:created xsi:type="dcterms:W3CDTF">2017-06-29T16:27:40Z</dcterms:created>
  <dcterms:modified xsi:type="dcterms:W3CDTF">2018-11-19T19:22:12Z</dcterms:modified>
</cp:coreProperties>
</file>